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336" r:id="rId2"/>
    <p:sldId id="337" r:id="rId3"/>
    <p:sldId id="342" r:id="rId4"/>
    <p:sldId id="381" r:id="rId5"/>
    <p:sldId id="380" r:id="rId6"/>
    <p:sldId id="379" r:id="rId7"/>
    <p:sldId id="382" r:id="rId8"/>
    <p:sldId id="383" r:id="rId9"/>
    <p:sldId id="384" r:id="rId10"/>
    <p:sldId id="387" r:id="rId11"/>
    <p:sldId id="386" r:id="rId12"/>
    <p:sldId id="423" r:id="rId13"/>
    <p:sldId id="424" r:id="rId14"/>
    <p:sldId id="394" r:id="rId15"/>
    <p:sldId id="385" r:id="rId16"/>
    <p:sldId id="393" r:id="rId17"/>
    <p:sldId id="392" r:id="rId18"/>
    <p:sldId id="391" r:id="rId19"/>
    <p:sldId id="425" r:id="rId20"/>
    <p:sldId id="390" r:id="rId21"/>
    <p:sldId id="389" r:id="rId22"/>
    <p:sldId id="388" r:id="rId23"/>
    <p:sldId id="400" r:id="rId24"/>
    <p:sldId id="399" r:id="rId25"/>
    <p:sldId id="398" r:id="rId26"/>
    <p:sldId id="397" r:id="rId27"/>
    <p:sldId id="396" r:id="rId28"/>
    <p:sldId id="404" r:id="rId29"/>
    <p:sldId id="402" r:id="rId30"/>
    <p:sldId id="405" r:id="rId31"/>
    <p:sldId id="411" r:id="rId32"/>
    <p:sldId id="410" r:id="rId33"/>
    <p:sldId id="409" r:id="rId34"/>
    <p:sldId id="408" r:id="rId35"/>
    <p:sldId id="407" r:id="rId36"/>
    <p:sldId id="406" r:id="rId37"/>
    <p:sldId id="401" r:id="rId38"/>
    <p:sldId id="395" r:id="rId39"/>
    <p:sldId id="412" r:id="rId40"/>
    <p:sldId id="403" r:id="rId41"/>
    <p:sldId id="414" r:id="rId42"/>
    <p:sldId id="413" r:id="rId43"/>
    <p:sldId id="415" r:id="rId44"/>
    <p:sldId id="416" r:id="rId45"/>
    <p:sldId id="417" r:id="rId46"/>
    <p:sldId id="419" r:id="rId47"/>
    <p:sldId id="420" r:id="rId48"/>
    <p:sldId id="418" r:id="rId49"/>
    <p:sldId id="421" r:id="rId50"/>
    <p:sldId id="422" r:id="rId51"/>
    <p:sldId id="426" r:id="rId52"/>
  </p:sldIdLst>
  <p:sldSz cx="9144000" cy="6858000" type="screen4x3"/>
  <p:notesSz cx="6858000" cy="9144000"/>
  <p:defaultTextStyle>
    <a:defPPr>
      <a:defRPr lang="sr-Latn-C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9751"/>
    <a:srgbClr val="7F7F7F"/>
    <a:srgbClr val="1F497D"/>
    <a:srgbClr val="696969"/>
    <a:srgbClr val="B2B2B2"/>
    <a:srgbClr val="FFFF00"/>
    <a:srgbClr val="FF3300"/>
    <a:srgbClr val="0099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18" autoAdjust="0"/>
    <p:restoredTop sz="94041" autoAdjust="0"/>
  </p:normalViewPr>
  <p:slideViewPr>
    <p:cSldViewPr snapToGrid="0">
      <p:cViewPr varScale="1">
        <p:scale>
          <a:sx n="87" d="100"/>
          <a:sy n="87" d="100"/>
        </p:scale>
        <p:origin x="1488" y="65"/>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0BD311-196A-45E2-A9B8-227934A99DF1}" type="datetimeFigureOut">
              <a:rPr lang="en-US" smtClean="0"/>
              <a:pPr/>
              <a:t>6/4/2018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282F69-6CD6-4349-8579-1B7D032BC079}" type="slidenum">
              <a:rPr lang="en-US" smtClean="0"/>
              <a:pPr/>
              <a:t>‹#›</a:t>
            </a:fld>
            <a:endParaRPr lang="en-US"/>
          </a:p>
        </p:txBody>
      </p:sp>
    </p:spTree>
    <p:extLst>
      <p:ext uri="{BB962C8B-B14F-4D97-AF65-F5344CB8AC3E}">
        <p14:creationId xmlns:p14="http://schemas.microsoft.com/office/powerpoint/2010/main" val="88868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hr-HR"/>
          </a:p>
        </p:txBody>
      </p:sp>
      <p:sp>
        <p:nvSpPr>
          <p:cNvPr id="4" name="Slide Number Placeholder 3"/>
          <p:cNvSpPr>
            <a:spLocks noGrp="1"/>
          </p:cNvSpPr>
          <p:nvPr>
            <p:ph type="sldNum" sz="quarter" idx="10"/>
          </p:nvPr>
        </p:nvSpPr>
        <p:spPr/>
        <p:txBody>
          <a:bodyPr/>
          <a:lstStyle/>
          <a:p>
            <a:fld id="{8905BACC-D375-49FC-911B-EF24970D5446}" type="slidenum">
              <a:rPr lang="hr-HR" smtClean="0"/>
              <a:pPr/>
              <a:t>1</a:t>
            </a:fld>
            <a:endParaRPr lang="hr-HR"/>
          </a:p>
        </p:txBody>
      </p:sp>
    </p:spTree>
    <p:extLst>
      <p:ext uri="{BB962C8B-B14F-4D97-AF65-F5344CB8AC3E}">
        <p14:creationId xmlns:p14="http://schemas.microsoft.com/office/powerpoint/2010/main" val="3844859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3</a:t>
            </a:fld>
            <a:endParaRPr lang="en-US"/>
          </a:p>
        </p:txBody>
      </p:sp>
    </p:spTree>
    <p:extLst>
      <p:ext uri="{BB962C8B-B14F-4D97-AF65-F5344CB8AC3E}">
        <p14:creationId xmlns:p14="http://schemas.microsoft.com/office/powerpoint/2010/main" val="4075214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r-HR"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18</a:t>
            </a:fld>
            <a:endParaRPr lang="en-US"/>
          </a:p>
        </p:txBody>
      </p:sp>
    </p:spTree>
    <p:extLst>
      <p:ext uri="{BB962C8B-B14F-4D97-AF65-F5344CB8AC3E}">
        <p14:creationId xmlns:p14="http://schemas.microsoft.com/office/powerpoint/2010/main" val="3006366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r-HR" dirty="0"/>
          </a:p>
        </p:txBody>
      </p:sp>
      <p:sp>
        <p:nvSpPr>
          <p:cNvPr id="4" name="Slide Number Placeholder 3"/>
          <p:cNvSpPr>
            <a:spLocks noGrp="1"/>
          </p:cNvSpPr>
          <p:nvPr>
            <p:ph type="sldNum" sz="quarter" idx="10"/>
          </p:nvPr>
        </p:nvSpPr>
        <p:spPr/>
        <p:txBody>
          <a:bodyPr/>
          <a:lstStyle/>
          <a:p>
            <a:fld id="{F0282F69-6CD6-4349-8579-1B7D032BC079}" type="slidenum">
              <a:rPr lang="en-US" smtClean="0"/>
              <a:pPr/>
              <a:t>19</a:t>
            </a:fld>
            <a:endParaRPr lang="en-US"/>
          </a:p>
        </p:txBody>
      </p:sp>
    </p:spTree>
    <p:extLst>
      <p:ext uri="{BB962C8B-B14F-4D97-AF65-F5344CB8AC3E}">
        <p14:creationId xmlns:p14="http://schemas.microsoft.com/office/powerpoint/2010/main" val="2686664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r-H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hr-HR"/>
          </a:p>
        </p:txBody>
      </p:sp>
      <p:sp>
        <p:nvSpPr>
          <p:cNvPr id="4" name="Date Placeholder 3"/>
          <p:cNvSpPr>
            <a:spLocks noGrp="1"/>
          </p:cNvSpPr>
          <p:nvPr>
            <p:ph type="dt" sz="half" idx="10"/>
          </p:nvPr>
        </p:nvSpPr>
        <p:spPr/>
        <p:txBody>
          <a:bodyPr/>
          <a:lstStyle>
            <a:lvl1pPr>
              <a:defRPr/>
            </a:lvl1pPr>
          </a:lstStyle>
          <a:p>
            <a:pPr>
              <a:defRPr/>
            </a:pPr>
            <a:fld id="{33376F4E-0CC0-48CA-8B7E-32318E3399A0}" type="datetime1">
              <a:rPr lang="hr-HR" smtClean="0"/>
              <a:pPr>
                <a:defRPr/>
              </a:pPr>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A9DA49DB-6967-4B0E-AC43-751D0026E287}" type="slidenum">
              <a:rPr lang="hr-HR"/>
              <a:pPr>
                <a:defRPr/>
              </a:pPr>
              <a:t>‹#›</a:t>
            </a:fld>
            <a:endParaRPr lang="hr-HR"/>
          </a:p>
        </p:txBody>
      </p:sp>
    </p:spTree>
    <p:extLst>
      <p:ext uri="{BB962C8B-B14F-4D97-AF65-F5344CB8AC3E}">
        <p14:creationId xmlns:p14="http://schemas.microsoft.com/office/powerpoint/2010/main" val="94875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91F6F6D5-2900-4F33-AA61-8CB79168A715}" type="datetime1">
              <a:rPr lang="hr-HR" smtClean="0"/>
              <a:pPr>
                <a:defRPr/>
              </a:pPr>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A552E65-0A7B-4394-AAA6-8E4129BBACCC}" type="slidenum">
              <a:rPr lang="hr-HR"/>
              <a:pPr>
                <a:defRPr/>
              </a:pPr>
              <a:t>‹#›</a:t>
            </a:fld>
            <a:endParaRPr lang="hr-HR"/>
          </a:p>
        </p:txBody>
      </p:sp>
    </p:spTree>
    <p:extLst>
      <p:ext uri="{BB962C8B-B14F-4D97-AF65-F5344CB8AC3E}">
        <p14:creationId xmlns:p14="http://schemas.microsoft.com/office/powerpoint/2010/main" val="205511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hr-H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DC6D4644-5025-4B18-8050-2AFA2F11A890}" type="datetime1">
              <a:rPr lang="hr-HR" smtClean="0"/>
              <a:pPr>
                <a:defRPr/>
              </a:pPr>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2620264E-E2D6-4587-8C0A-E6FC1BC8083D}" type="slidenum">
              <a:rPr lang="hr-HR"/>
              <a:pPr>
                <a:defRPr/>
              </a:pPr>
              <a:t>‹#›</a:t>
            </a:fld>
            <a:endParaRPr lang="hr-HR"/>
          </a:p>
        </p:txBody>
      </p:sp>
    </p:spTree>
    <p:extLst>
      <p:ext uri="{BB962C8B-B14F-4D97-AF65-F5344CB8AC3E}">
        <p14:creationId xmlns:p14="http://schemas.microsoft.com/office/powerpoint/2010/main" val="2511802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004C842B-6BEB-4CC0-9E7D-2B82AE79A493}" type="datetime1">
              <a:rPr lang="hr-HR" smtClean="0"/>
              <a:pPr>
                <a:defRPr/>
              </a:pPr>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60743F40-157C-4097-B33E-49A278C4E3AD}" type="slidenum">
              <a:rPr lang="hr-HR"/>
              <a:pPr>
                <a:defRPr/>
              </a:pPr>
              <a:t>‹#›</a:t>
            </a:fld>
            <a:endParaRPr lang="hr-HR"/>
          </a:p>
        </p:txBody>
      </p:sp>
    </p:spTree>
    <p:extLst>
      <p:ext uri="{BB962C8B-B14F-4D97-AF65-F5344CB8AC3E}">
        <p14:creationId xmlns:p14="http://schemas.microsoft.com/office/powerpoint/2010/main" val="479041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hr-H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32422BF-A1B3-44F8-85EA-ACDB4228048F}" type="datetime1">
              <a:rPr lang="hr-HR" smtClean="0"/>
              <a:pPr>
                <a:defRPr/>
              </a:pPr>
              <a:t>4.6.2018.</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C4BAD9FF-E165-46B8-81D5-6DA4411175F8}" type="slidenum">
              <a:rPr lang="hr-HR"/>
              <a:pPr>
                <a:defRPr/>
              </a:pPr>
              <a:t>‹#›</a:t>
            </a:fld>
            <a:endParaRPr lang="hr-HR"/>
          </a:p>
        </p:txBody>
      </p:sp>
    </p:spTree>
    <p:extLst>
      <p:ext uri="{BB962C8B-B14F-4D97-AF65-F5344CB8AC3E}">
        <p14:creationId xmlns:p14="http://schemas.microsoft.com/office/powerpoint/2010/main" val="1276460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Date Placeholder 3"/>
          <p:cNvSpPr>
            <a:spLocks noGrp="1"/>
          </p:cNvSpPr>
          <p:nvPr>
            <p:ph type="dt" sz="half" idx="10"/>
          </p:nvPr>
        </p:nvSpPr>
        <p:spPr/>
        <p:txBody>
          <a:bodyPr/>
          <a:lstStyle>
            <a:lvl1pPr>
              <a:defRPr/>
            </a:lvl1pPr>
          </a:lstStyle>
          <a:p>
            <a:pPr>
              <a:defRPr/>
            </a:pPr>
            <a:fld id="{A611E551-302D-4D8B-A0CD-1BF7AD1FA0B3}" type="datetime1">
              <a:rPr lang="hr-HR" smtClean="0"/>
              <a:pPr>
                <a:defRPr/>
              </a:pPr>
              <a:t>4.6.2018.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76367100-B09E-411F-9EA7-1DDCB864CBD8}" type="slidenum">
              <a:rPr lang="hr-HR"/>
              <a:pPr>
                <a:defRPr/>
              </a:pPr>
              <a:t>‹#›</a:t>
            </a:fld>
            <a:endParaRPr lang="hr-HR"/>
          </a:p>
        </p:txBody>
      </p:sp>
    </p:spTree>
    <p:extLst>
      <p:ext uri="{BB962C8B-B14F-4D97-AF65-F5344CB8AC3E}">
        <p14:creationId xmlns:p14="http://schemas.microsoft.com/office/powerpoint/2010/main" val="2312186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hr-H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7" name="Date Placeholder 3"/>
          <p:cNvSpPr>
            <a:spLocks noGrp="1"/>
          </p:cNvSpPr>
          <p:nvPr>
            <p:ph type="dt" sz="half" idx="10"/>
          </p:nvPr>
        </p:nvSpPr>
        <p:spPr/>
        <p:txBody>
          <a:bodyPr/>
          <a:lstStyle>
            <a:lvl1pPr>
              <a:defRPr/>
            </a:lvl1pPr>
          </a:lstStyle>
          <a:p>
            <a:pPr>
              <a:defRPr/>
            </a:pPr>
            <a:fld id="{2D82858D-5BD2-48C2-B570-61E1042BB9ED}" type="datetime1">
              <a:rPr lang="hr-HR" smtClean="0"/>
              <a:pPr>
                <a:defRPr/>
              </a:pPr>
              <a:t>4.6.2018.</a:t>
            </a:fld>
            <a:endParaRPr lang="hr-HR"/>
          </a:p>
        </p:txBody>
      </p:sp>
      <p:sp>
        <p:nvSpPr>
          <p:cNvPr id="8" name="Footer Placeholder 4"/>
          <p:cNvSpPr>
            <a:spLocks noGrp="1"/>
          </p:cNvSpPr>
          <p:nvPr>
            <p:ph type="ftr" sz="quarter" idx="11"/>
          </p:nvPr>
        </p:nvSpPr>
        <p:spPr/>
        <p:txBody>
          <a:bodyPr/>
          <a:lstStyle>
            <a:lvl1pPr>
              <a:defRPr/>
            </a:lvl1pPr>
          </a:lstStyle>
          <a:p>
            <a:pPr>
              <a:defRPr/>
            </a:pPr>
            <a:endParaRPr lang="hr-HR"/>
          </a:p>
        </p:txBody>
      </p:sp>
      <p:sp>
        <p:nvSpPr>
          <p:cNvPr id="9" name="Slide Number Placeholder 5"/>
          <p:cNvSpPr>
            <a:spLocks noGrp="1"/>
          </p:cNvSpPr>
          <p:nvPr>
            <p:ph type="sldNum" sz="quarter" idx="12"/>
          </p:nvPr>
        </p:nvSpPr>
        <p:spPr/>
        <p:txBody>
          <a:bodyPr/>
          <a:lstStyle>
            <a:lvl1pPr>
              <a:defRPr/>
            </a:lvl1pPr>
          </a:lstStyle>
          <a:p>
            <a:pPr>
              <a:defRPr/>
            </a:pPr>
            <a:fld id="{75F8A32B-3929-4234-A6A5-CD39D5EB939A}" type="slidenum">
              <a:rPr lang="hr-HR"/>
              <a:pPr>
                <a:defRPr/>
              </a:pPr>
              <a:t>‹#›</a:t>
            </a:fld>
            <a:endParaRPr lang="hr-HR"/>
          </a:p>
        </p:txBody>
      </p:sp>
    </p:spTree>
    <p:extLst>
      <p:ext uri="{BB962C8B-B14F-4D97-AF65-F5344CB8AC3E}">
        <p14:creationId xmlns:p14="http://schemas.microsoft.com/office/powerpoint/2010/main" val="141788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Date Placeholder 3"/>
          <p:cNvSpPr>
            <a:spLocks noGrp="1"/>
          </p:cNvSpPr>
          <p:nvPr>
            <p:ph type="dt" sz="half" idx="10"/>
          </p:nvPr>
        </p:nvSpPr>
        <p:spPr/>
        <p:txBody>
          <a:bodyPr/>
          <a:lstStyle>
            <a:lvl1pPr>
              <a:defRPr/>
            </a:lvl1pPr>
          </a:lstStyle>
          <a:p>
            <a:pPr>
              <a:defRPr/>
            </a:pPr>
            <a:fld id="{8E9FDE3F-6E65-4676-ADDE-DCF2AEDBECB5}" type="datetime1">
              <a:rPr lang="hr-HR" smtClean="0"/>
              <a:pPr>
                <a:defRPr/>
              </a:pPr>
              <a:t>4.6.2018.</a:t>
            </a:fld>
            <a:endParaRPr lang="hr-HR"/>
          </a:p>
        </p:txBody>
      </p:sp>
      <p:sp>
        <p:nvSpPr>
          <p:cNvPr id="4" name="Footer Placeholder 4"/>
          <p:cNvSpPr>
            <a:spLocks noGrp="1"/>
          </p:cNvSpPr>
          <p:nvPr>
            <p:ph type="ftr" sz="quarter" idx="11"/>
          </p:nvPr>
        </p:nvSpPr>
        <p:spPr/>
        <p:txBody>
          <a:bodyPr/>
          <a:lstStyle>
            <a:lvl1pPr>
              <a:defRPr/>
            </a:lvl1pPr>
          </a:lstStyle>
          <a:p>
            <a:pPr>
              <a:defRPr/>
            </a:pPr>
            <a:endParaRPr lang="hr-HR"/>
          </a:p>
        </p:txBody>
      </p:sp>
      <p:sp>
        <p:nvSpPr>
          <p:cNvPr id="5" name="Slide Number Placeholder 5"/>
          <p:cNvSpPr>
            <a:spLocks noGrp="1"/>
          </p:cNvSpPr>
          <p:nvPr>
            <p:ph type="sldNum" sz="quarter" idx="12"/>
          </p:nvPr>
        </p:nvSpPr>
        <p:spPr/>
        <p:txBody>
          <a:bodyPr/>
          <a:lstStyle>
            <a:lvl1pPr>
              <a:defRPr/>
            </a:lvl1pPr>
          </a:lstStyle>
          <a:p>
            <a:pPr>
              <a:defRPr/>
            </a:pPr>
            <a:fld id="{E1D93FFD-794A-4573-BD39-3E3A59F3948E}" type="slidenum">
              <a:rPr lang="hr-HR"/>
              <a:pPr>
                <a:defRPr/>
              </a:pPr>
              <a:t>‹#›</a:t>
            </a:fld>
            <a:endParaRPr lang="hr-HR"/>
          </a:p>
        </p:txBody>
      </p:sp>
    </p:spTree>
    <p:extLst>
      <p:ext uri="{BB962C8B-B14F-4D97-AF65-F5344CB8AC3E}">
        <p14:creationId xmlns:p14="http://schemas.microsoft.com/office/powerpoint/2010/main" val="4021949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645BB27-1AFB-42D4-9201-AFB8DFE5D1A1}" type="datetime1">
              <a:rPr lang="hr-HR" smtClean="0"/>
              <a:pPr>
                <a:defRPr/>
              </a:pPr>
              <a:t>4.6.2018.</a:t>
            </a:fld>
            <a:endParaRPr lang="hr-HR"/>
          </a:p>
        </p:txBody>
      </p:sp>
      <p:sp>
        <p:nvSpPr>
          <p:cNvPr id="3" name="Footer Placeholder 4"/>
          <p:cNvSpPr>
            <a:spLocks noGrp="1"/>
          </p:cNvSpPr>
          <p:nvPr>
            <p:ph type="ftr" sz="quarter" idx="11"/>
          </p:nvPr>
        </p:nvSpPr>
        <p:spPr/>
        <p:txBody>
          <a:bodyPr/>
          <a:lstStyle>
            <a:lvl1pPr>
              <a:defRPr/>
            </a:lvl1pPr>
          </a:lstStyle>
          <a:p>
            <a:pPr>
              <a:defRPr/>
            </a:pPr>
            <a:endParaRPr lang="hr-HR"/>
          </a:p>
        </p:txBody>
      </p:sp>
      <p:sp>
        <p:nvSpPr>
          <p:cNvPr id="4" name="Slide Number Placeholder 5"/>
          <p:cNvSpPr>
            <a:spLocks noGrp="1"/>
          </p:cNvSpPr>
          <p:nvPr>
            <p:ph type="sldNum" sz="quarter" idx="12"/>
          </p:nvPr>
        </p:nvSpPr>
        <p:spPr/>
        <p:txBody>
          <a:bodyPr/>
          <a:lstStyle>
            <a:lvl1pPr>
              <a:defRPr/>
            </a:lvl1pPr>
          </a:lstStyle>
          <a:p>
            <a:pPr>
              <a:defRPr/>
            </a:pPr>
            <a:fld id="{FFA6BF07-6BC4-45A2-846C-A2F95AEB42B7}" type="slidenum">
              <a:rPr lang="hr-HR"/>
              <a:pPr>
                <a:defRPr/>
              </a:pPr>
              <a:t>‹#›</a:t>
            </a:fld>
            <a:endParaRPr lang="hr-HR"/>
          </a:p>
        </p:txBody>
      </p:sp>
    </p:spTree>
    <p:extLst>
      <p:ext uri="{BB962C8B-B14F-4D97-AF65-F5344CB8AC3E}">
        <p14:creationId xmlns:p14="http://schemas.microsoft.com/office/powerpoint/2010/main" val="1202700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hr-H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9567CF2-3E28-4ED4-BC83-A9213803CF4E}" type="datetime1">
              <a:rPr lang="hr-HR" smtClean="0"/>
              <a:pPr>
                <a:defRPr/>
              </a:pPr>
              <a:t>4.6.2018.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0A9E8B5B-C891-4A71-9723-7AAF03BC2970}" type="slidenum">
              <a:rPr lang="hr-HR"/>
              <a:pPr>
                <a:defRPr/>
              </a:pPr>
              <a:t>‹#›</a:t>
            </a:fld>
            <a:endParaRPr lang="hr-HR"/>
          </a:p>
        </p:txBody>
      </p:sp>
    </p:spTree>
    <p:extLst>
      <p:ext uri="{BB962C8B-B14F-4D97-AF65-F5344CB8AC3E}">
        <p14:creationId xmlns:p14="http://schemas.microsoft.com/office/powerpoint/2010/main" val="1173151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hr-H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r-HR"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FE0D033-525C-40F7-90AA-1EB2854FCA36}" type="datetime1">
              <a:rPr lang="hr-HR" smtClean="0"/>
              <a:pPr>
                <a:defRPr/>
              </a:pPr>
              <a:t>4.6.2018.</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9E5DD575-CA7E-48E2-93AD-648CB6706CC3}" type="slidenum">
              <a:rPr lang="hr-HR"/>
              <a:pPr>
                <a:defRPr/>
              </a:pPr>
              <a:t>‹#›</a:t>
            </a:fld>
            <a:endParaRPr lang="hr-HR"/>
          </a:p>
        </p:txBody>
      </p:sp>
    </p:spTree>
    <p:extLst>
      <p:ext uri="{BB962C8B-B14F-4D97-AF65-F5344CB8AC3E}">
        <p14:creationId xmlns:p14="http://schemas.microsoft.com/office/powerpoint/2010/main" val="3918004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hr-HR" smtClean="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959E224B-E8DB-4943-90D7-4DF911E0258D}" type="datetime1">
              <a:rPr lang="hr-HR" smtClean="0"/>
              <a:pPr>
                <a:defRPr/>
              </a:pPr>
              <a:t>4.6.2018.</a:t>
            </a:fld>
            <a:endParaRPr lang="hr-H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hr-H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CD486A0B-6466-44A0-A6B7-FAB9B128BBF1}" type="slidenum">
              <a:rPr lang="hr-HR"/>
              <a:pPr>
                <a:defRPr/>
              </a:pPr>
              <a:t>‹#›</a:t>
            </a:fld>
            <a:endParaRPr lang="hr-HR"/>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8" Type="http://schemas.openxmlformats.org/officeDocument/2006/relationships/hyperlink" Target="http://www.qal1.de/en/index.htm" TargetMode="External"/><Relationship Id="rId3" Type="http://schemas.openxmlformats.org/officeDocument/2006/relationships/image" Target="../media/image7.png"/><Relationship Id="rId7" Type="http://schemas.openxmlformats.org/officeDocument/2006/relationships/hyperlink" Target="../Njema&#269;ko%20tipno%20odobrenje%20za%20APNA370_en.pd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www.csagroupuk.org/services/mcerts/mcerts-product-certification/mcerts-certified-products/" TargetMode="External"/><Relationship Id="rId5" Type="http://schemas.openxmlformats.org/officeDocument/2006/relationships/hyperlink" Target="../Tipsko%20odobrenje%20primjer%20BTX.pdf" TargetMode="External"/><Relationship Id="rId10" Type="http://schemas.openxmlformats.org/officeDocument/2006/relationships/image" Target="../media/image15.png"/><Relationship Id="rId4" Type="http://schemas.openxmlformats.org/officeDocument/2006/relationships/image" Target="../media/image10.jpe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12708" r="13582"/>
          <a:stretch/>
        </p:blipFill>
        <p:spPr>
          <a:xfrm>
            <a:off x="0" y="1119116"/>
            <a:ext cx="9136006" cy="4582938"/>
          </a:xfrm>
          <a:prstGeom prst="rect">
            <a:avLst/>
          </a:prstGeom>
        </p:spPr>
      </p:pic>
      <p:sp>
        <p:nvSpPr>
          <p:cNvPr id="3" name="Podnaslov 2"/>
          <p:cNvSpPr>
            <a:spLocks noGrp="1"/>
          </p:cNvSpPr>
          <p:nvPr>
            <p:ph type="subTitle" idx="1"/>
          </p:nvPr>
        </p:nvSpPr>
        <p:spPr>
          <a:xfrm>
            <a:off x="623087" y="1401200"/>
            <a:ext cx="8520912" cy="4263225"/>
          </a:xfrm>
        </p:spPr>
        <p:txBody>
          <a:bodyPr>
            <a:normAutofit/>
          </a:bodyPr>
          <a:lstStyle/>
          <a:p>
            <a:pPr algn="l"/>
            <a:endParaRPr lang="hr-HR" b="1" dirty="0" smtClean="0">
              <a:solidFill>
                <a:schemeClr val="bg1"/>
              </a:solidFill>
            </a:endParaRPr>
          </a:p>
          <a:p>
            <a:r>
              <a:rPr lang="en-US" dirty="0">
                <a:solidFill>
                  <a:schemeClr val="bg1"/>
                </a:solidFill>
              </a:rPr>
              <a:t>Enhanced environmental protection inspection for efficient control of air quality monitoring and of all entities under obligation within system of greenhouse gas emission allowance trading, in order to achieve better quality of air in Republic of Croatia</a:t>
            </a:r>
            <a:endParaRPr lang="hr-HR" dirty="0">
              <a:solidFill>
                <a:schemeClr val="bg1"/>
              </a:solidFill>
            </a:endParaRPr>
          </a:p>
        </p:txBody>
      </p:sp>
      <p:pic>
        <p:nvPicPr>
          <p:cNvPr id="5"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584" y="101776"/>
            <a:ext cx="1940224" cy="1375727"/>
          </a:xfrm>
          <a:prstGeom prst="rect">
            <a:avLst/>
          </a:prstGeom>
        </p:spPr>
      </p:pic>
      <p:pic>
        <p:nvPicPr>
          <p:cNvPr id="8" name="Slika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07" y="5986075"/>
            <a:ext cx="2079460" cy="871926"/>
          </a:xfrm>
          <a:prstGeom prst="rect">
            <a:avLst/>
          </a:prstGeom>
        </p:spPr>
      </p:pic>
      <p:pic>
        <p:nvPicPr>
          <p:cNvPr id="10" name="Slika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5251" y="6029586"/>
            <a:ext cx="857019" cy="618958"/>
          </a:xfrm>
          <a:prstGeom prst="rect">
            <a:avLst/>
          </a:prstGeom>
        </p:spPr>
      </p:pic>
      <p:pic>
        <p:nvPicPr>
          <p:cNvPr id="11" name="Slika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7524" y="6005124"/>
            <a:ext cx="1855967" cy="684735"/>
          </a:xfrm>
          <a:prstGeom prst="rect">
            <a:avLst/>
          </a:prstGeom>
        </p:spPr>
      </p:pic>
      <p:pic>
        <p:nvPicPr>
          <p:cNvPr id="12" name="Slika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29988" y="6039112"/>
            <a:ext cx="674471" cy="701599"/>
          </a:xfrm>
          <a:prstGeom prst="rect">
            <a:avLst/>
          </a:prstGeom>
        </p:spPr>
      </p:pic>
      <p:sp>
        <p:nvSpPr>
          <p:cNvPr id="13" name="Podnaslov 2"/>
          <p:cNvSpPr txBox="1">
            <a:spLocks/>
          </p:cNvSpPr>
          <p:nvPr/>
        </p:nvSpPr>
        <p:spPr>
          <a:xfrm>
            <a:off x="6812281" y="6648544"/>
            <a:ext cx="2323726" cy="268163"/>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000" dirty="0" smtClean="0">
                <a:solidFill>
                  <a:schemeClr val="accent1">
                    <a:lumMod val="50000"/>
                  </a:schemeClr>
                </a:solidFill>
              </a:rPr>
              <a:t>This project is funded by the European Union</a:t>
            </a:r>
            <a:endParaRPr lang="en-GB" sz="1000" dirty="0">
              <a:solidFill>
                <a:schemeClr val="accent1">
                  <a:lumMod val="50000"/>
                </a:schemeClr>
              </a:solidFill>
            </a:endParaRPr>
          </a:p>
        </p:txBody>
      </p:sp>
    </p:spTree>
    <p:extLst>
      <p:ext uri="{BB962C8B-B14F-4D97-AF65-F5344CB8AC3E}">
        <p14:creationId xmlns:p14="http://schemas.microsoft.com/office/powerpoint/2010/main" val="5538214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5.2 SELECT</a:t>
            </a:r>
            <a:r>
              <a:rPr lang="en-GB" sz="2800" b="1" dirty="0" smtClean="0">
                <a:solidFill>
                  <a:schemeClr val="tx2"/>
                </a:solidFill>
                <a:effectLst>
                  <a:glow>
                    <a:srgbClr val="7F7F7F">
                      <a:alpha val="35000"/>
                    </a:srgbClr>
                  </a:glow>
                </a:effectLst>
              </a:rPr>
              <a:t>ION OF</a:t>
            </a:r>
            <a:r>
              <a:rPr lang="hr-HR" sz="2800" b="1" dirty="0" smtClean="0">
                <a:solidFill>
                  <a:schemeClr val="tx2"/>
                </a:solidFill>
                <a:effectLst>
                  <a:glow>
                    <a:srgbClr val="7F7F7F">
                      <a:alpha val="35000"/>
                    </a:srgbClr>
                  </a:glow>
                </a:effectLst>
              </a:rPr>
              <a:t> MEASUREMENT POINTS</a:t>
            </a:r>
          </a:p>
        </p:txBody>
      </p:sp>
      <p:grpSp>
        <p:nvGrpSpPr>
          <p:cNvPr id="2" name="Group 5"/>
          <p:cNvGrpSpPr/>
          <p:nvPr/>
        </p:nvGrpSpPr>
        <p:grpSpPr>
          <a:xfrm>
            <a:off x="376239" y="6334443"/>
            <a:ext cx="5247321" cy="439123"/>
            <a:chOff x="71999" y="6334443"/>
            <a:chExt cx="524732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24732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504825" y="1743075"/>
            <a:ext cx="8191500" cy="4154984"/>
          </a:xfrm>
          <a:prstGeom prst="rect">
            <a:avLst/>
          </a:prstGeom>
          <a:noFill/>
        </p:spPr>
        <p:txBody>
          <a:bodyPr wrap="square" rtlCol="0">
            <a:spAutoFit/>
          </a:bodyPr>
          <a:lstStyle/>
          <a:p>
            <a:r>
              <a:rPr lang="en-GB" sz="2400" b="1" dirty="0">
                <a:solidFill>
                  <a:schemeClr val="accent1">
                    <a:lumMod val="75000"/>
                  </a:schemeClr>
                </a:solidFill>
              </a:rPr>
              <a:t>In order to avoid obtaining accurate but useless data, attention must be paid to both the </a:t>
            </a:r>
            <a:r>
              <a:rPr lang="en-GB" sz="2400" b="1" dirty="0" err="1">
                <a:solidFill>
                  <a:schemeClr val="accent1">
                    <a:lumMod val="75000"/>
                  </a:schemeClr>
                </a:solidFill>
              </a:rPr>
              <a:t>macrolocation</a:t>
            </a:r>
            <a:r>
              <a:rPr lang="en-GB" sz="2400" b="1" dirty="0">
                <a:solidFill>
                  <a:schemeClr val="accent1">
                    <a:lumMod val="75000"/>
                  </a:schemeClr>
                </a:solidFill>
              </a:rPr>
              <a:t> and </a:t>
            </a:r>
            <a:r>
              <a:rPr lang="en-GB" sz="2400" b="1" dirty="0" err="1">
                <a:solidFill>
                  <a:schemeClr val="accent1">
                    <a:lumMod val="75000"/>
                  </a:schemeClr>
                </a:solidFill>
              </a:rPr>
              <a:t>microlocation</a:t>
            </a:r>
            <a:r>
              <a:rPr lang="en-GB" sz="2400" b="1" dirty="0">
                <a:solidFill>
                  <a:schemeClr val="accent1">
                    <a:lumMod val="75000"/>
                  </a:schemeClr>
                </a:solidFill>
              </a:rPr>
              <a:t> positioning of the stations </a:t>
            </a:r>
            <a:r>
              <a:rPr lang="en-GB" sz="2400" b="1" dirty="0" smtClean="0">
                <a:solidFill>
                  <a:schemeClr val="accent1">
                    <a:lumMod val="75000"/>
                  </a:schemeClr>
                </a:solidFill>
              </a:rPr>
              <a:t>and </a:t>
            </a:r>
            <a:r>
              <a:rPr lang="en-GB" sz="2400" b="1" dirty="0">
                <a:solidFill>
                  <a:schemeClr val="accent1">
                    <a:lumMod val="75000"/>
                  </a:schemeClr>
                </a:solidFill>
              </a:rPr>
              <a:t>the sampling system, and they need to be matched to the monitoring goals of the particular network.</a:t>
            </a:r>
          </a:p>
          <a:p>
            <a:endParaRPr lang="en-GB" sz="2400" b="1" dirty="0">
              <a:solidFill>
                <a:schemeClr val="accent1">
                  <a:lumMod val="75000"/>
                </a:schemeClr>
              </a:solidFill>
            </a:endParaRPr>
          </a:p>
          <a:p>
            <a:r>
              <a:rPr lang="en-GB" sz="2400" b="1" dirty="0">
                <a:solidFill>
                  <a:schemeClr val="accent1">
                    <a:lumMod val="75000"/>
                  </a:schemeClr>
                </a:solidFill>
              </a:rPr>
              <a:t>According to the monitoring objectives, the location of the stations and the pollutants that are being monitored are also different. Based on that, the name and type of station are defined. The most important station types are shown in the Table.</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5.2 SELECT MEASUREMENT POINTS</a:t>
            </a:r>
          </a:p>
        </p:txBody>
      </p:sp>
      <p:grpSp>
        <p:nvGrpSpPr>
          <p:cNvPr id="2" name="Group 5"/>
          <p:cNvGrpSpPr/>
          <p:nvPr/>
        </p:nvGrpSpPr>
        <p:grpSpPr>
          <a:xfrm>
            <a:off x="376239" y="6334443"/>
            <a:ext cx="5201601" cy="439123"/>
            <a:chOff x="71999" y="6334443"/>
            <a:chExt cx="520160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20160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4" name="Picture 2"/>
          <p:cNvPicPr>
            <a:picLocks noChangeAspect="1" noChangeArrowheads="1"/>
          </p:cNvPicPr>
          <p:nvPr/>
        </p:nvPicPr>
        <p:blipFill>
          <a:blip r:embed="rId4" cstate="print"/>
          <a:srcRect/>
          <a:stretch>
            <a:fillRect/>
          </a:stretch>
        </p:blipFill>
        <p:spPr bwMode="auto">
          <a:xfrm>
            <a:off x="1149635" y="2020124"/>
            <a:ext cx="6275293" cy="3285301"/>
          </a:xfrm>
          <a:prstGeom prst="rect">
            <a:avLst/>
          </a:prstGeom>
          <a:noFill/>
          <a:ln w="9525">
            <a:noFill/>
            <a:miter lim="800000"/>
            <a:headEnd/>
            <a:tailEnd/>
          </a:ln>
        </p:spPr>
      </p:pic>
      <p:sp>
        <p:nvSpPr>
          <p:cNvPr id="10" name="TextBox 9"/>
          <p:cNvSpPr txBox="1"/>
          <p:nvPr/>
        </p:nvSpPr>
        <p:spPr>
          <a:xfrm>
            <a:off x="655093" y="1219200"/>
            <a:ext cx="8082522" cy="830997"/>
          </a:xfrm>
          <a:prstGeom prst="rect">
            <a:avLst/>
          </a:prstGeom>
          <a:noFill/>
        </p:spPr>
        <p:txBody>
          <a:bodyPr wrap="square" rtlCol="0">
            <a:spAutoFit/>
          </a:bodyPr>
          <a:lstStyle/>
          <a:p>
            <a:r>
              <a:rPr lang="en-GB" sz="2400" b="1" dirty="0" smtClean="0">
                <a:solidFill>
                  <a:schemeClr val="accent6">
                    <a:lumMod val="75000"/>
                  </a:schemeClr>
                </a:solidFill>
              </a:rPr>
              <a:t>Types of stations with respect to the objectives and the location</a:t>
            </a:r>
            <a:endParaRPr lang="hr-HR" sz="2400" b="1" dirty="0">
              <a:solidFill>
                <a:schemeClr val="accent6">
                  <a:lumMod val="75000"/>
                </a:schemeClr>
              </a:solidFill>
            </a:endParaRPr>
          </a:p>
        </p:txBody>
      </p:sp>
      <p:sp>
        <p:nvSpPr>
          <p:cNvPr id="12" name="TextBox 11"/>
          <p:cNvSpPr txBox="1"/>
          <p:nvPr/>
        </p:nvSpPr>
        <p:spPr>
          <a:xfrm>
            <a:off x="790575" y="5391150"/>
            <a:ext cx="7810500" cy="1015663"/>
          </a:xfrm>
          <a:prstGeom prst="rect">
            <a:avLst/>
          </a:prstGeom>
          <a:noFill/>
        </p:spPr>
        <p:txBody>
          <a:bodyPr wrap="square" rtlCol="0">
            <a:spAutoFit/>
          </a:bodyPr>
          <a:lstStyle/>
          <a:p>
            <a:r>
              <a:rPr lang="en-GB" sz="2000" b="1" dirty="0">
                <a:solidFill>
                  <a:schemeClr val="accent1">
                    <a:lumMod val="75000"/>
                  </a:schemeClr>
                </a:solidFill>
              </a:rPr>
              <a:t>Since this is an extremely complex area of great importance for achieving monitoring goals, this area is legally regulated in the world but also in our country.</a:t>
            </a:r>
            <a:endParaRPr lang="hr-HR" sz="20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5.2 SELECT</a:t>
            </a:r>
            <a:r>
              <a:rPr lang="en-GB" sz="2800" b="1" dirty="0" smtClean="0">
                <a:solidFill>
                  <a:schemeClr val="tx2"/>
                </a:solidFill>
                <a:effectLst>
                  <a:glow>
                    <a:srgbClr val="7F7F7F">
                      <a:alpha val="35000"/>
                    </a:srgbClr>
                  </a:glow>
                </a:effectLst>
              </a:rPr>
              <a:t>ION OF</a:t>
            </a:r>
            <a:r>
              <a:rPr lang="hr-HR" sz="2800" b="1" dirty="0" smtClean="0">
                <a:solidFill>
                  <a:schemeClr val="tx2"/>
                </a:solidFill>
                <a:effectLst>
                  <a:glow>
                    <a:srgbClr val="7F7F7F">
                      <a:alpha val="35000"/>
                    </a:srgbClr>
                  </a:glow>
                </a:effectLst>
              </a:rPr>
              <a:t> MEASUREMENT POINTS</a:t>
            </a:r>
          </a:p>
        </p:txBody>
      </p:sp>
      <p:grpSp>
        <p:nvGrpSpPr>
          <p:cNvPr id="2" name="Group 5"/>
          <p:cNvGrpSpPr/>
          <p:nvPr/>
        </p:nvGrpSpPr>
        <p:grpSpPr>
          <a:xfrm>
            <a:off x="376239" y="6334443"/>
            <a:ext cx="5402769" cy="439123"/>
            <a:chOff x="71999" y="6334443"/>
            <a:chExt cx="5402769"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402769"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2" name="TextBox 11"/>
          <p:cNvSpPr txBox="1"/>
          <p:nvPr/>
        </p:nvSpPr>
        <p:spPr>
          <a:xfrm>
            <a:off x="571500" y="1514411"/>
            <a:ext cx="7810500" cy="461665"/>
          </a:xfrm>
          <a:prstGeom prst="rect">
            <a:avLst/>
          </a:prstGeom>
          <a:noFill/>
        </p:spPr>
        <p:txBody>
          <a:bodyPr wrap="square" rtlCol="0">
            <a:spAutoFit/>
          </a:bodyPr>
          <a:lstStyle/>
          <a:p>
            <a:r>
              <a:rPr lang="en-GB" sz="2400" b="1" dirty="0">
                <a:solidFill>
                  <a:schemeClr val="accent1">
                    <a:lumMod val="75000"/>
                  </a:schemeClr>
                </a:solidFill>
              </a:rPr>
              <a:t>Ordinance on air quality </a:t>
            </a:r>
            <a:r>
              <a:rPr lang="en-GB" sz="2400" b="1" dirty="0" smtClean="0">
                <a:solidFill>
                  <a:schemeClr val="accent1">
                    <a:lumMod val="75000"/>
                  </a:schemeClr>
                </a:solidFill>
              </a:rPr>
              <a:t>monitoring, (</a:t>
            </a:r>
            <a:r>
              <a:rPr lang="en-GB" sz="2400" b="1" dirty="0">
                <a:solidFill>
                  <a:schemeClr val="accent1">
                    <a:lumMod val="75000"/>
                  </a:schemeClr>
                </a:solidFill>
              </a:rPr>
              <a:t>NN19/2017</a:t>
            </a:r>
            <a:r>
              <a:rPr lang="en-GB" sz="2400" b="1" dirty="0" smtClean="0">
                <a:solidFill>
                  <a:schemeClr val="accent1">
                    <a:lumMod val="75000"/>
                  </a:schemeClr>
                </a:solidFill>
              </a:rPr>
              <a:t>)</a:t>
            </a:r>
            <a:endParaRPr lang="hr-HR" sz="2400" b="1" dirty="0" smtClean="0">
              <a:solidFill>
                <a:schemeClr val="accent1">
                  <a:lumMod val="75000"/>
                </a:schemeClr>
              </a:solidFill>
            </a:endParaRPr>
          </a:p>
        </p:txBody>
      </p:sp>
      <p:sp>
        <p:nvSpPr>
          <p:cNvPr id="6" name="TextBox 5"/>
          <p:cNvSpPr txBox="1"/>
          <p:nvPr/>
        </p:nvSpPr>
        <p:spPr>
          <a:xfrm>
            <a:off x="571500" y="2076450"/>
            <a:ext cx="7943850" cy="4093428"/>
          </a:xfrm>
          <a:prstGeom prst="rect">
            <a:avLst/>
          </a:prstGeom>
          <a:noFill/>
        </p:spPr>
        <p:txBody>
          <a:bodyPr wrap="square" rtlCol="0">
            <a:spAutoFit/>
          </a:bodyPr>
          <a:lstStyle/>
          <a:p>
            <a:r>
              <a:rPr lang="en-GB" sz="2000" b="1" dirty="0" smtClean="0">
                <a:solidFill>
                  <a:schemeClr val="accent1">
                    <a:lumMod val="75000"/>
                  </a:schemeClr>
                </a:solidFill>
              </a:rPr>
              <a:t>Appendix 1</a:t>
            </a:r>
            <a:endParaRPr lang="hr-HR" sz="2000" b="1" dirty="0" smtClean="0">
              <a:solidFill>
                <a:schemeClr val="accent1">
                  <a:lumMod val="75000"/>
                </a:schemeClr>
              </a:solidFill>
            </a:endParaRPr>
          </a:p>
          <a:p>
            <a:r>
              <a:rPr lang="en-GB" sz="2000" b="1" dirty="0">
                <a:solidFill>
                  <a:schemeClr val="accent1">
                    <a:lumMod val="75000"/>
                  </a:schemeClr>
                </a:solidFill>
              </a:rPr>
              <a:t>T</a:t>
            </a:r>
            <a:r>
              <a:rPr lang="en-GB" sz="2000" b="1" dirty="0" smtClean="0">
                <a:solidFill>
                  <a:schemeClr val="accent1">
                    <a:lumMod val="75000"/>
                  </a:schemeClr>
                </a:solidFill>
              </a:rPr>
              <a:t>he locations of fixed measurement points for measuring concentration of sulphur dioxide, nitrogen oxide, nitrogen dioxide and airborne particulate matter (PM10 and PM2, 5), lead, benzene and carbon monoxide in the air</a:t>
            </a:r>
            <a:endParaRPr lang="hr-HR" sz="2000" b="1" dirty="0" smtClean="0">
              <a:solidFill>
                <a:schemeClr val="accent1">
                  <a:lumMod val="75000"/>
                </a:schemeClr>
              </a:solidFill>
            </a:endParaRPr>
          </a:p>
          <a:p>
            <a:endParaRPr lang="hr-HR" sz="2000" b="1" dirty="0" smtClean="0">
              <a:solidFill>
                <a:schemeClr val="accent1">
                  <a:lumMod val="75000"/>
                </a:schemeClr>
              </a:solidFill>
            </a:endParaRPr>
          </a:p>
          <a:p>
            <a:r>
              <a:rPr lang="hr-HR" sz="2000" b="1" dirty="0" smtClean="0">
                <a:solidFill>
                  <a:schemeClr val="accent1">
                    <a:lumMod val="75000"/>
                  </a:schemeClr>
                </a:solidFill>
              </a:rPr>
              <a:t>SECTION B</a:t>
            </a:r>
          </a:p>
          <a:p>
            <a:r>
              <a:rPr lang="en-GB" sz="2000" b="1" dirty="0" smtClean="0">
                <a:solidFill>
                  <a:schemeClr val="accent1">
                    <a:lumMod val="75000"/>
                  </a:schemeClr>
                </a:solidFill>
              </a:rPr>
              <a:t>Positioning of sampling points at the macro level</a:t>
            </a:r>
            <a:endParaRPr lang="hr-HR" sz="2000" b="1" dirty="0" smtClean="0">
              <a:solidFill>
                <a:schemeClr val="accent1">
                  <a:lumMod val="75000"/>
                </a:schemeClr>
              </a:solidFill>
            </a:endParaRPr>
          </a:p>
          <a:p>
            <a:pPr marL="457200" indent="-457200">
              <a:buFont typeface="+mj-lt"/>
              <a:buAutoNum type="arabicPeriod"/>
            </a:pPr>
            <a:r>
              <a:rPr lang="hr-HR" sz="2000" b="1" dirty="0" smtClean="0">
                <a:solidFill>
                  <a:schemeClr val="accent1">
                    <a:lumMod val="75000"/>
                  </a:schemeClr>
                </a:solidFill>
              </a:rPr>
              <a:t>Protection </a:t>
            </a:r>
            <a:r>
              <a:rPr lang="hr-HR" sz="2000" b="1" dirty="0" err="1" smtClean="0">
                <a:solidFill>
                  <a:schemeClr val="accent1">
                    <a:lumMod val="75000"/>
                  </a:schemeClr>
                </a:solidFill>
              </a:rPr>
              <a:t>of</a:t>
            </a:r>
            <a:r>
              <a:rPr lang="hr-HR" sz="2000" b="1" dirty="0" smtClean="0">
                <a:solidFill>
                  <a:schemeClr val="accent1">
                    <a:lumMod val="75000"/>
                  </a:schemeClr>
                </a:solidFill>
              </a:rPr>
              <a:t> human </a:t>
            </a:r>
            <a:r>
              <a:rPr lang="hr-HR" sz="2000" b="1" dirty="0" err="1" smtClean="0">
                <a:solidFill>
                  <a:schemeClr val="accent1">
                    <a:lumMod val="75000"/>
                  </a:schemeClr>
                </a:solidFill>
              </a:rPr>
              <a:t>health</a:t>
            </a:r>
            <a:endParaRPr lang="hr-HR" sz="2000" b="1" dirty="0" smtClean="0">
              <a:solidFill>
                <a:schemeClr val="accent1">
                  <a:lumMod val="75000"/>
                </a:schemeClr>
              </a:solidFill>
            </a:endParaRPr>
          </a:p>
          <a:p>
            <a:pPr marL="457200" indent="-457200">
              <a:buFont typeface="+mj-lt"/>
              <a:buAutoNum type="arabicPeriod"/>
            </a:pPr>
            <a:r>
              <a:rPr lang="en-GB" sz="2000" b="1" dirty="0" smtClean="0">
                <a:solidFill>
                  <a:schemeClr val="accent1">
                    <a:lumMod val="75000"/>
                  </a:schemeClr>
                </a:solidFill>
              </a:rPr>
              <a:t>Protection of vegetation and natural ecosystems</a:t>
            </a:r>
            <a:endParaRPr lang="hr-HR" sz="2000" b="1" dirty="0" smtClean="0">
              <a:solidFill>
                <a:schemeClr val="accent1">
                  <a:lumMod val="75000"/>
                </a:schemeClr>
              </a:solidFill>
            </a:endParaRPr>
          </a:p>
          <a:p>
            <a:endParaRPr lang="hr-HR" sz="2000" b="1" dirty="0" smtClean="0">
              <a:solidFill>
                <a:schemeClr val="accent1">
                  <a:lumMod val="75000"/>
                </a:schemeClr>
              </a:solidFill>
            </a:endParaRPr>
          </a:p>
          <a:p>
            <a:r>
              <a:rPr lang="hr-HR" sz="2000" b="1" dirty="0" smtClean="0">
                <a:solidFill>
                  <a:schemeClr val="accent1">
                    <a:lumMod val="75000"/>
                  </a:schemeClr>
                </a:solidFill>
              </a:rPr>
              <a:t>SECTION C</a:t>
            </a:r>
          </a:p>
          <a:p>
            <a:r>
              <a:rPr lang="en-GB" sz="2000" b="1" dirty="0" smtClean="0">
                <a:solidFill>
                  <a:schemeClr val="accent1">
                    <a:lumMod val="75000"/>
                  </a:schemeClr>
                </a:solidFill>
              </a:rPr>
              <a:t>Deployment of the measurement points on the micro level</a:t>
            </a:r>
            <a:endParaRPr lang="en-US" sz="2000" b="1" dirty="0">
              <a:solidFill>
                <a:schemeClr val="accent1">
                  <a:lumMod val="75000"/>
                </a:schemeClr>
              </a:solidFill>
            </a:endParaRPr>
          </a:p>
        </p:txBody>
      </p:sp>
    </p:spTree>
    <p:extLst>
      <p:ext uri="{BB962C8B-B14F-4D97-AF65-F5344CB8AC3E}">
        <p14:creationId xmlns:p14="http://schemas.microsoft.com/office/powerpoint/2010/main" val="3678610177"/>
      </p:ext>
    </p:extLst>
  </p:cSld>
  <p:clrMapOvr>
    <a:masterClrMapping/>
  </p:clrMapOvr>
  <p:transition spd="med">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5.2 SELECT</a:t>
            </a:r>
            <a:r>
              <a:rPr lang="en-GB" sz="2800" b="1" dirty="0" smtClean="0">
                <a:solidFill>
                  <a:schemeClr val="tx2"/>
                </a:solidFill>
                <a:effectLst>
                  <a:glow>
                    <a:srgbClr val="7F7F7F">
                      <a:alpha val="35000"/>
                    </a:srgbClr>
                  </a:glow>
                </a:effectLst>
              </a:rPr>
              <a:t>ION OF</a:t>
            </a:r>
            <a:r>
              <a:rPr lang="hr-HR" sz="2800" b="1" dirty="0" smtClean="0">
                <a:solidFill>
                  <a:schemeClr val="tx2"/>
                </a:solidFill>
                <a:effectLst>
                  <a:glow>
                    <a:srgbClr val="7F7F7F">
                      <a:alpha val="35000"/>
                    </a:srgbClr>
                  </a:glow>
                </a:effectLst>
              </a:rPr>
              <a:t> MEASUREMENT POINTS</a:t>
            </a:r>
          </a:p>
        </p:txBody>
      </p:sp>
      <p:grpSp>
        <p:nvGrpSpPr>
          <p:cNvPr id="2" name="Group 5"/>
          <p:cNvGrpSpPr/>
          <p:nvPr/>
        </p:nvGrpSpPr>
        <p:grpSpPr>
          <a:xfrm>
            <a:off x="376239" y="6334443"/>
            <a:ext cx="5421057" cy="439123"/>
            <a:chOff x="71999" y="6334443"/>
            <a:chExt cx="5421057"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421057"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2" name="TextBox 11"/>
          <p:cNvSpPr txBox="1"/>
          <p:nvPr/>
        </p:nvSpPr>
        <p:spPr>
          <a:xfrm>
            <a:off x="638175" y="1685923"/>
            <a:ext cx="7810500" cy="461665"/>
          </a:xfrm>
          <a:prstGeom prst="rect">
            <a:avLst/>
          </a:prstGeom>
          <a:noFill/>
        </p:spPr>
        <p:txBody>
          <a:bodyPr wrap="square" rtlCol="0">
            <a:spAutoFit/>
          </a:bodyPr>
          <a:lstStyle/>
          <a:p>
            <a:r>
              <a:rPr lang="en-GB" sz="2400" b="1" dirty="0">
                <a:solidFill>
                  <a:schemeClr val="accent1">
                    <a:lumMod val="75000"/>
                  </a:schemeClr>
                </a:solidFill>
              </a:rPr>
              <a:t>Ordinance </a:t>
            </a:r>
            <a:r>
              <a:rPr lang="en-GB" sz="2400" b="1" dirty="0" smtClean="0">
                <a:solidFill>
                  <a:schemeClr val="accent1">
                    <a:lumMod val="75000"/>
                  </a:schemeClr>
                </a:solidFill>
              </a:rPr>
              <a:t>on monitoring air quality (NN19/2017)</a:t>
            </a:r>
            <a:endParaRPr lang="hr-HR" sz="2400" b="1" dirty="0">
              <a:solidFill>
                <a:schemeClr val="accent1">
                  <a:lumMod val="75000"/>
                </a:schemeClr>
              </a:solidFill>
            </a:endParaRPr>
          </a:p>
        </p:txBody>
      </p:sp>
      <p:sp>
        <p:nvSpPr>
          <p:cNvPr id="6" name="TextBox 5"/>
          <p:cNvSpPr txBox="1"/>
          <p:nvPr/>
        </p:nvSpPr>
        <p:spPr>
          <a:xfrm>
            <a:off x="571500" y="2305050"/>
            <a:ext cx="7943850" cy="3170099"/>
          </a:xfrm>
          <a:prstGeom prst="rect">
            <a:avLst/>
          </a:prstGeom>
          <a:noFill/>
        </p:spPr>
        <p:txBody>
          <a:bodyPr wrap="square" rtlCol="0">
            <a:spAutoFit/>
          </a:bodyPr>
          <a:lstStyle/>
          <a:p>
            <a:r>
              <a:rPr lang="hr-HR" sz="2000" b="1" dirty="0" err="1" smtClean="0">
                <a:solidFill>
                  <a:schemeClr val="accent1">
                    <a:lumMod val="75000"/>
                  </a:schemeClr>
                </a:solidFill>
              </a:rPr>
              <a:t>Appendix</a:t>
            </a:r>
            <a:r>
              <a:rPr lang="hr-HR" sz="2000" b="1" dirty="0" smtClean="0">
                <a:solidFill>
                  <a:schemeClr val="accent1">
                    <a:lumMod val="75000"/>
                  </a:schemeClr>
                </a:solidFill>
              </a:rPr>
              <a:t> 4</a:t>
            </a:r>
          </a:p>
          <a:p>
            <a:r>
              <a:rPr lang="en-GB" sz="2000" b="1" dirty="0" smtClean="0">
                <a:solidFill>
                  <a:schemeClr val="accent1">
                    <a:lumMod val="75000"/>
                  </a:schemeClr>
                </a:solidFill>
              </a:rPr>
              <a:t>Criteria for classifying and setting points of sampling to estimate concentrations of ground-level ozone</a:t>
            </a:r>
            <a:endParaRPr lang="hr-HR" sz="2000" b="1" dirty="0" smtClean="0">
              <a:solidFill>
                <a:schemeClr val="accent1">
                  <a:lumMod val="75000"/>
                </a:schemeClr>
              </a:solidFill>
            </a:endParaRPr>
          </a:p>
          <a:p>
            <a:endParaRPr lang="hr-HR" sz="2000" b="1" dirty="0" smtClean="0">
              <a:solidFill>
                <a:schemeClr val="accent1">
                  <a:lumMod val="75000"/>
                </a:schemeClr>
              </a:solidFill>
            </a:endParaRPr>
          </a:p>
          <a:p>
            <a:r>
              <a:rPr lang="hr-HR" sz="2000" b="1" dirty="0" smtClean="0">
                <a:solidFill>
                  <a:schemeClr val="accent1">
                    <a:lumMod val="75000"/>
                  </a:schemeClr>
                </a:solidFill>
              </a:rPr>
              <a:t>SECTION A</a:t>
            </a:r>
          </a:p>
          <a:p>
            <a:r>
              <a:rPr lang="en-GB" sz="2000" b="1" dirty="0" smtClean="0">
                <a:solidFill>
                  <a:schemeClr val="accent1">
                    <a:lumMod val="75000"/>
                  </a:schemeClr>
                </a:solidFill>
              </a:rPr>
              <a:t>Macro location</a:t>
            </a:r>
            <a:endParaRPr lang="pl-PL" sz="2000" b="1" dirty="0" smtClean="0">
              <a:solidFill>
                <a:schemeClr val="accent1">
                  <a:lumMod val="75000"/>
                </a:schemeClr>
              </a:solidFill>
            </a:endParaRPr>
          </a:p>
          <a:p>
            <a:endParaRPr lang="pl-PL" sz="2000" b="1" dirty="0">
              <a:solidFill>
                <a:schemeClr val="accent1">
                  <a:lumMod val="75000"/>
                </a:schemeClr>
              </a:solidFill>
            </a:endParaRPr>
          </a:p>
          <a:p>
            <a:r>
              <a:rPr lang="hr-HR" sz="2000" b="1" dirty="0" smtClean="0">
                <a:solidFill>
                  <a:schemeClr val="accent1">
                    <a:lumMod val="75000"/>
                  </a:schemeClr>
                </a:solidFill>
              </a:rPr>
              <a:t>SECTION B</a:t>
            </a:r>
          </a:p>
          <a:p>
            <a:r>
              <a:rPr lang="en-GB" sz="2000" b="1" dirty="0" smtClean="0">
                <a:solidFill>
                  <a:schemeClr val="accent1">
                    <a:lumMod val="75000"/>
                  </a:schemeClr>
                </a:solidFill>
              </a:rPr>
              <a:t>M</a:t>
            </a:r>
            <a:r>
              <a:rPr lang="pl-PL" sz="2000" b="1" dirty="0" smtClean="0">
                <a:solidFill>
                  <a:schemeClr val="accent1">
                    <a:lumMod val="75000"/>
                  </a:schemeClr>
                </a:solidFill>
              </a:rPr>
              <a:t>icro l</a:t>
            </a:r>
            <a:r>
              <a:rPr lang="en-GB" sz="2000" b="1" dirty="0" err="1" smtClean="0">
                <a:solidFill>
                  <a:schemeClr val="accent1">
                    <a:lumMod val="75000"/>
                  </a:schemeClr>
                </a:solidFill>
              </a:rPr>
              <a:t>ocation</a:t>
            </a:r>
            <a:r>
              <a:rPr lang="en-GB" sz="2000" b="1" dirty="0" smtClean="0">
                <a:solidFill>
                  <a:schemeClr val="accent1">
                    <a:lumMod val="75000"/>
                  </a:schemeClr>
                </a:solidFill>
              </a:rPr>
              <a:t> </a:t>
            </a:r>
            <a:endParaRPr lang="pl-PL" sz="2000" b="1" dirty="0">
              <a:solidFill>
                <a:schemeClr val="accent1">
                  <a:lumMod val="75000"/>
                </a:schemeClr>
              </a:solidFill>
            </a:endParaRPr>
          </a:p>
          <a:p>
            <a:endParaRPr lang="pl-PL" sz="2000" b="1" dirty="0" smtClean="0">
              <a:solidFill>
                <a:schemeClr val="accent1">
                  <a:lumMod val="75000"/>
                </a:schemeClr>
              </a:solidFill>
            </a:endParaRPr>
          </a:p>
        </p:txBody>
      </p:sp>
    </p:spTree>
    <p:extLst>
      <p:ext uri="{BB962C8B-B14F-4D97-AF65-F5344CB8AC3E}">
        <p14:creationId xmlns:p14="http://schemas.microsoft.com/office/powerpoint/2010/main" val="2146423141"/>
      </p:ext>
    </p:extLst>
  </p:cSld>
  <p:clrMapOvr>
    <a:masterClrMapping/>
  </p:clrMapOvr>
  <p:transition spd="med">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METHODS OF MEASUREMENTS</a:t>
            </a:r>
          </a:p>
        </p:txBody>
      </p:sp>
      <p:grpSp>
        <p:nvGrpSpPr>
          <p:cNvPr id="2" name="Group 5"/>
          <p:cNvGrpSpPr/>
          <p:nvPr/>
        </p:nvGrpSpPr>
        <p:grpSpPr>
          <a:xfrm>
            <a:off x="376239" y="6334443"/>
            <a:ext cx="5722809" cy="439123"/>
            <a:chOff x="71999" y="6334443"/>
            <a:chExt cx="5722809"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722809"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533400" y="1914525"/>
            <a:ext cx="8343900" cy="3046988"/>
          </a:xfrm>
          <a:prstGeom prst="rect">
            <a:avLst/>
          </a:prstGeom>
          <a:noFill/>
        </p:spPr>
        <p:txBody>
          <a:bodyPr wrap="square" rtlCol="0">
            <a:spAutoFit/>
          </a:bodyPr>
          <a:lstStyle/>
          <a:p>
            <a:r>
              <a:rPr lang="hr-HR" sz="2400" b="1" dirty="0" err="1" smtClean="0">
                <a:solidFill>
                  <a:schemeClr val="accent6">
                    <a:lumMod val="75000"/>
                  </a:schemeClr>
                </a:solidFill>
              </a:rPr>
              <a:t>Measuring</a:t>
            </a:r>
            <a:r>
              <a:rPr lang="hr-HR" sz="2400" b="1" dirty="0" smtClean="0">
                <a:solidFill>
                  <a:schemeClr val="accent6">
                    <a:lumMod val="75000"/>
                  </a:schemeClr>
                </a:solidFill>
              </a:rPr>
              <a:t> </a:t>
            </a:r>
            <a:r>
              <a:rPr lang="hr-HR" sz="2400" b="1" dirty="0" err="1" smtClean="0">
                <a:solidFill>
                  <a:schemeClr val="accent6">
                    <a:lumMod val="75000"/>
                  </a:schemeClr>
                </a:solidFill>
              </a:rPr>
              <a:t>and</a:t>
            </a:r>
            <a:r>
              <a:rPr lang="hr-HR" sz="2400" b="1" dirty="0" smtClean="0">
                <a:solidFill>
                  <a:schemeClr val="accent6">
                    <a:lumMod val="75000"/>
                  </a:schemeClr>
                </a:solidFill>
              </a:rPr>
              <a:t> </a:t>
            </a:r>
            <a:r>
              <a:rPr lang="en-GB" sz="2400" b="1" dirty="0" smtClean="0">
                <a:solidFill>
                  <a:schemeClr val="accent6">
                    <a:lumMod val="75000"/>
                  </a:schemeClr>
                </a:solidFill>
              </a:rPr>
              <a:t>non-</a:t>
            </a:r>
            <a:r>
              <a:rPr lang="hr-HR" sz="2400" b="1" dirty="0" err="1" smtClean="0">
                <a:solidFill>
                  <a:schemeClr val="accent6">
                    <a:lumMod val="75000"/>
                  </a:schemeClr>
                </a:solidFill>
              </a:rPr>
              <a:t>measuring</a:t>
            </a:r>
            <a:r>
              <a:rPr lang="hr-HR" sz="2400" b="1" dirty="0" smtClean="0">
                <a:solidFill>
                  <a:schemeClr val="accent6">
                    <a:lumMod val="75000"/>
                  </a:schemeClr>
                </a:solidFill>
              </a:rPr>
              <a:t> </a:t>
            </a:r>
            <a:r>
              <a:rPr lang="hr-HR" sz="2400" b="1" dirty="0" err="1" smtClean="0">
                <a:solidFill>
                  <a:schemeClr val="accent6">
                    <a:lumMod val="75000"/>
                  </a:schemeClr>
                </a:solidFill>
              </a:rPr>
              <a:t>equipment</a:t>
            </a:r>
            <a:endParaRPr lang="hr-HR" sz="2400" b="1" dirty="0" smtClean="0">
              <a:solidFill>
                <a:schemeClr val="accent6">
                  <a:lumMod val="75000"/>
                </a:schemeClr>
              </a:solidFill>
            </a:endParaRPr>
          </a:p>
          <a:p>
            <a:endParaRPr lang="hr-HR" sz="2400" b="1" dirty="0" smtClean="0">
              <a:solidFill>
                <a:schemeClr val="accent1">
                  <a:lumMod val="75000"/>
                </a:schemeClr>
              </a:solidFill>
            </a:endParaRPr>
          </a:p>
          <a:p>
            <a:r>
              <a:rPr lang="en-GB" sz="2400" b="1" dirty="0" smtClean="0">
                <a:solidFill>
                  <a:schemeClr val="accent1">
                    <a:lumMod val="75000"/>
                  </a:schemeClr>
                </a:solidFill>
              </a:rPr>
              <a:t>The equipment required to create air quality monitoring </a:t>
            </a:r>
            <a:r>
              <a:rPr lang="en-GB" sz="2400" b="1" dirty="0">
                <a:solidFill>
                  <a:schemeClr val="accent1">
                    <a:lumMod val="75000"/>
                  </a:schemeClr>
                </a:solidFill>
              </a:rPr>
              <a:t>network </a:t>
            </a:r>
            <a:r>
              <a:rPr lang="en-GB" sz="2400" b="1" dirty="0" smtClean="0">
                <a:solidFill>
                  <a:schemeClr val="accent1">
                    <a:lumMod val="75000"/>
                  </a:schemeClr>
                </a:solidFill>
              </a:rPr>
              <a:t>must be such as to enable getting targeted quality of data</a:t>
            </a:r>
            <a:r>
              <a:rPr lang="en-GB" sz="2400" b="1" dirty="0">
                <a:solidFill>
                  <a:schemeClr val="accent1">
                    <a:lumMod val="75000"/>
                  </a:schemeClr>
                </a:solidFill>
              </a:rPr>
              <a:t>. In short, it must enable continuous measurements by prescribed methods with as little interruption as possible and with as much accuracy as possible, </a:t>
            </a:r>
            <a:r>
              <a:rPr lang="en-GB" sz="2400" b="1" dirty="0" smtClean="0">
                <a:solidFill>
                  <a:schemeClr val="accent1">
                    <a:lumMod val="75000"/>
                  </a:schemeClr>
                </a:solidFill>
              </a:rPr>
              <a:t>i.e. </a:t>
            </a:r>
            <a:r>
              <a:rPr lang="en-GB" sz="2400" b="1" dirty="0">
                <a:solidFill>
                  <a:schemeClr val="accent1">
                    <a:lumMod val="75000"/>
                  </a:schemeClr>
                </a:solidFill>
              </a:rPr>
              <a:t>measurements within the prescribed uncertainty measurement.</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METHODS OF MEASUREMENTS</a:t>
            </a:r>
          </a:p>
        </p:txBody>
      </p:sp>
      <p:grpSp>
        <p:nvGrpSpPr>
          <p:cNvPr id="2" name="Group 5"/>
          <p:cNvGrpSpPr/>
          <p:nvPr/>
        </p:nvGrpSpPr>
        <p:grpSpPr>
          <a:xfrm>
            <a:off x="376239" y="6334443"/>
            <a:ext cx="5485065" cy="439123"/>
            <a:chOff x="71999" y="6334443"/>
            <a:chExt cx="548506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48506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609600" y="2209800"/>
            <a:ext cx="8210550" cy="2677656"/>
          </a:xfrm>
          <a:prstGeom prst="rect">
            <a:avLst/>
          </a:prstGeom>
          <a:noFill/>
        </p:spPr>
        <p:txBody>
          <a:bodyPr wrap="square" rtlCol="0">
            <a:spAutoFit/>
          </a:bodyPr>
          <a:lstStyle/>
          <a:p>
            <a:r>
              <a:rPr lang="en-GB" sz="2400" b="1" dirty="0">
                <a:solidFill>
                  <a:schemeClr val="accent1">
                    <a:lumMod val="75000"/>
                  </a:schemeClr>
                </a:solidFill>
              </a:rPr>
              <a:t>In order to achieve this, it is also necessary to </a:t>
            </a:r>
            <a:r>
              <a:rPr lang="en-GB" sz="2400" b="1" dirty="0" smtClean="0">
                <a:solidFill>
                  <a:schemeClr val="accent1">
                    <a:lumMod val="75000"/>
                  </a:schemeClr>
                </a:solidFill>
              </a:rPr>
              <a:t>provide, besides </a:t>
            </a:r>
            <a:r>
              <a:rPr lang="en-GB" sz="2400" b="1" dirty="0">
                <a:solidFill>
                  <a:schemeClr val="accent1">
                    <a:lumMod val="75000"/>
                  </a:schemeClr>
                </a:solidFill>
              </a:rPr>
              <a:t>measuring </a:t>
            </a:r>
            <a:r>
              <a:rPr lang="en-GB" sz="2400" b="1" dirty="0" smtClean="0">
                <a:solidFill>
                  <a:schemeClr val="accent1">
                    <a:lumMod val="75000"/>
                  </a:schemeClr>
                </a:solidFill>
              </a:rPr>
              <a:t>equipment (</a:t>
            </a:r>
            <a:r>
              <a:rPr lang="en-GB" sz="2400" b="1" dirty="0">
                <a:solidFill>
                  <a:schemeClr val="accent1">
                    <a:lumMod val="75000"/>
                  </a:schemeClr>
                </a:solidFill>
              </a:rPr>
              <a:t>measuring instruments)</a:t>
            </a:r>
            <a:r>
              <a:rPr lang="en-GB" sz="2400" b="1" dirty="0" smtClean="0">
                <a:solidFill>
                  <a:schemeClr val="accent1">
                    <a:lumMod val="75000"/>
                  </a:schemeClr>
                </a:solidFill>
              </a:rPr>
              <a:t>,  non-measuring </a:t>
            </a:r>
            <a:r>
              <a:rPr lang="en-GB" sz="2400" b="1" dirty="0">
                <a:solidFill>
                  <a:schemeClr val="accent1">
                    <a:lumMod val="75000"/>
                  </a:schemeClr>
                </a:solidFill>
              </a:rPr>
              <a:t>equipment (isothermal shelters, sampling systems, air-conditioning systems, fire-fighting and fire alarm systems and alarm systems</a:t>
            </a:r>
            <a:r>
              <a:rPr lang="en-GB" sz="2400" b="1" dirty="0" smtClean="0">
                <a:solidFill>
                  <a:schemeClr val="accent1">
                    <a:lumMod val="75000"/>
                  </a:schemeClr>
                </a:solidFill>
              </a:rPr>
              <a:t>). In General, equipment in </a:t>
            </a:r>
            <a:r>
              <a:rPr lang="en-GB" sz="2400" b="1" dirty="0">
                <a:solidFill>
                  <a:schemeClr val="accent1">
                    <a:lumMod val="75000"/>
                  </a:schemeClr>
                </a:solidFill>
              </a:rPr>
              <a:t>air quality </a:t>
            </a:r>
            <a:r>
              <a:rPr lang="en-GB" sz="2400" b="1" dirty="0" smtClean="0">
                <a:solidFill>
                  <a:schemeClr val="accent1">
                    <a:lumMod val="75000"/>
                  </a:schemeClr>
                </a:solidFill>
              </a:rPr>
              <a:t>monitoring networks can be divided into two basic groups: measuring and non-</a:t>
            </a:r>
            <a:r>
              <a:rPr lang="hr-HR" sz="2400" b="1" dirty="0" err="1" smtClean="0">
                <a:solidFill>
                  <a:schemeClr val="accent1">
                    <a:lumMod val="75000"/>
                  </a:schemeClr>
                </a:solidFill>
              </a:rPr>
              <a:t>measuring</a:t>
            </a:r>
            <a:r>
              <a:rPr lang="hr-HR" sz="2400" b="1" dirty="0" smtClean="0">
                <a:solidFill>
                  <a:schemeClr val="accent1">
                    <a:lumMod val="75000"/>
                  </a:schemeClr>
                </a:solidFill>
              </a:rPr>
              <a:t> </a:t>
            </a:r>
            <a:r>
              <a:rPr lang="en-GB" sz="2400" b="1" dirty="0" smtClean="0">
                <a:solidFill>
                  <a:schemeClr val="accent1">
                    <a:lumMod val="75000"/>
                  </a:schemeClr>
                </a:solidFill>
              </a:rPr>
              <a:t>devices.</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METHODS OF MEASUREMENTS</a:t>
            </a:r>
          </a:p>
        </p:txBody>
      </p:sp>
      <p:grpSp>
        <p:nvGrpSpPr>
          <p:cNvPr id="2" name="Group 5"/>
          <p:cNvGrpSpPr/>
          <p:nvPr/>
        </p:nvGrpSpPr>
        <p:grpSpPr>
          <a:xfrm>
            <a:off x="376239" y="6334443"/>
            <a:ext cx="5603937" cy="439123"/>
            <a:chOff x="71999" y="6334443"/>
            <a:chExt cx="5603937"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603937"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542925" y="2314575"/>
            <a:ext cx="7924800" cy="3046988"/>
          </a:xfrm>
          <a:prstGeom prst="rect">
            <a:avLst/>
          </a:prstGeom>
          <a:noFill/>
        </p:spPr>
        <p:txBody>
          <a:bodyPr wrap="square" rtlCol="0">
            <a:spAutoFit/>
          </a:bodyPr>
          <a:lstStyle/>
          <a:p>
            <a:r>
              <a:rPr lang="en-GB" sz="2400" b="1" dirty="0" smtClean="0">
                <a:solidFill>
                  <a:schemeClr val="accent1">
                    <a:lumMod val="75000"/>
                  </a:schemeClr>
                </a:solidFill>
              </a:rPr>
              <a:t>Selection of measuring devices will be defined by measurement method which is, for the most important pollutants,  defined by regulation. </a:t>
            </a:r>
            <a:r>
              <a:rPr lang="en-GB" sz="2400" b="1" dirty="0">
                <a:solidFill>
                  <a:schemeClr val="accent1">
                    <a:lumMod val="75000"/>
                  </a:schemeClr>
                </a:solidFill>
              </a:rPr>
              <a:t>Although regulations in the Republic of Croatia and the EU </a:t>
            </a:r>
            <a:r>
              <a:rPr lang="en-GB" sz="2400" b="1" dirty="0" smtClean="0">
                <a:solidFill>
                  <a:schemeClr val="accent1">
                    <a:lumMod val="75000"/>
                  </a:schemeClr>
                </a:solidFill>
              </a:rPr>
              <a:t>defines </a:t>
            </a:r>
            <a:r>
              <a:rPr lang="en-GB" sz="2400" b="1" dirty="0">
                <a:solidFill>
                  <a:schemeClr val="accent1">
                    <a:lumMod val="75000"/>
                  </a:schemeClr>
                </a:solidFill>
              </a:rPr>
              <a:t>standardized methods (most commonly </a:t>
            </a:r>
            <a:r>
              <a:rPr lang="en-GB" sz="2400" b="1" dirty="0" smtClean="0">
                <a:solidFill>
                  <a:schemeClr val="accent1">
                    <a:lumMod val="75000"/>
                  </a:schemeClr>
                </a:solidFill>
              </a:rPr>
              <a:t>called CEN </a:t>
            </a:r>
            <a:r>
              <a:rPr lang="en-GB" sz="2400" b="1" dirty="0">
                <a:solidFill>
                  <a:schemeClr val="accent1">
                    <a:lumMod val="75000"/>
                  </a:schemeClr>
                </a:solidFill>
              </a:rPr>
              <a:t>standards in professional </a:t>
            </a:r>
            <a:r>
              <a:rPr lang="en-GB" sz="2400" b="1" dirty="0" smtClean="0">
                <a:solidFill>
                  <a:schemeClr val="accent1">
                    <a:lumMod val="75000"/>
                  </a:schemeClr>
                </a:solidFill>
              </a:rPr>
              <a:t>surroundings), </a:t>
            </a:r>
            <a:r>
              <a:rPr lang="en-GB" sz="2400" b="1" dirty="0">
                <a:solidFill>
                  <a:schemeClr val="accent1">
                    <a:lumMod val="75000"/>
                  </a:schemeClr>
                </a:solidFill>
              </a:rPr>
              <a:t>it allows </a:t>
            </a:r>
            <a:r>
              <a:rPr lang="en-GB" sz="2400" b="1" dirty="0" smtClean="0">
                <a:solidFill>
                  <a:schemeClr val="accent1">
                    <a:lumMod val="75000"/>
                  </a:schemeClr>
                </a:solidFill>
              </a:rPr>
              <a:t>the </a:t>
            </a:r>
            <a:r>
              <a:rPr lang="en-GB" sz="2400" b="1" dirty="0">
                <a:solidFill>
                  <a:schemeClr val="accent1">
                    <a:lumMod val="75000"/>
                  </a:schemeClr>
                </a:solidFill>
              </a:rPr>
              <a:t>use of other methods for individual pollutants as long as it can be proven that they are equivalent to </a:t>
            </a:r>
            <a:r>
              <a:rPr lang="en-GB" sz="2400" b="1" dirty="0" smtClean="0">
                <a:solidFill>
                  <a:schemeClr val="accent1">
                    <a:lumMod val="75000"/>
                  </a:schemeClr>
                </a:solidFill>
              </a:rPr>
              <a:t>standardized methods.</a:t>
            </a:r>
            <a:endParaRPr lang="hr-HR" sz="2400" b="1" dirty="0">
              <a:solidFill>
                <a:schemeClr val="accent1">
                  <a:lumMod val="75000"/>
                </a:schemeClr>
              </a:solidFill>
            </a:endParaRPr>
          </a:p>
        </p:txBody>
      </p:sp>
      <p:sp>
        <p:nvSpPr>
          <p:cNvPr id="12" name="TextBox 11"/>
          <p:cNvSpPr txBox="1"/>
          <p:nvPr/>
        </p:nvSpPr>
        <p:spPr>
          <a:xfrm>
            <a:off x="609600" y="1790700"/>
            <a:ext cx="3257550" cy="461665"/>
          </a:xfrm>
          <a:prstGeom prst="rect">
            <a:avLst/>
          </a:prstGeom>
          <a:noFill/>
        </p:spPr>
        <p:txBody>
          <a:bodyPr wrap="square" rtlCol="0">
            <a:spAutoFit/>
          </a:bodyPr>
          <a:lstStyle/>
          <a:p>
            <a:r>
              <a:rPr lang="vi-VN" sz="2400" b="1" dirty="0" smtClean="0">
                <a:solidFill>
                  <a:schemeClr val="accent6">
                    <a:lumMod val="75000"/>
                  </a:schemeClr>
                </a:solidFill>
              </a:rPr>
              <a:t>Measuring devices</a:t>
            </a:r>
            <a:endParaRPr lang="hr-HR" sz="2400" dirty="0">
              <a:solidFill>
                <a:schemeClr val="accent6">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METHODS OF MEASUREMENTS</a:t>
            </a:r>
          </a:p>
        </p:txBody>
      </p:sp>
      <p:grpSp>
        <p:nvGrpSpPr>
          <p:cNvPr id="2" name="Group 5"/>
          <p:cNvGrpSpPr/>
          <p:nvPr/>
        </p:nvGrpSpPr>
        <p:grpSpPr>
          <a:xfrm>
            <a:off x="376239" y="6334443"/>
            <a:ext cx="5347905" cy="439123"/>
            <a:chOff x="71999" y="6334443"/>
            <a:chExt cx="534790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34790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376239" y="1742159"/>
            <a:ext cx="8582024" cy="3416320"/>
          </a:xfrm>
          <a:prstGeom prst="rect">
            <a:avLst/>
          </a:prstGeom>
          <a:noFill/>
        </p:spPr>
        <p:txBody>
          <a:bodyPr wrap="square" rtlCol="0">
            <a:spAutoFit/>
          </a:bodyPr>
          <a:lstStyle/>
          <a:p>
            <a:r>
              <a:rPr lang="en-GB" sz="2400" b="1" dirty="0">
                <a:solidFill>
                  <a:schemeClr val="accent1">
                    <a:lumMod val="75000"/>
                  </a:schemeClr>
                </a:solidFill>
              </a:rPr>
              <a:t>In practice, it is much simpler for regulatory-defined measurements to immediately decide on instruments that use metering methods defined by regulation because proof of equivalence of alternative methods may have a price higher than the price of such instruments</a:t>
            </a:r>
            <a:r>
              <a:rPr lang="en-GB" sz="2400" b="1" dirty="0" smtClean="0">
                <a:solidFill>
                  <a:schemeClr val="accent1">
                    <a:lumMod val="75000"/>
                  </a:schemeClr>
                </a:solidFill>
              </a:rPr>
              <a:t>.</a:t>
            </a:r>
          </a:p>
          <a:p>
            <a:endParaRPr lang="hr-HR" sz="2400" b="1" dirty="0" smtClean="0">
              <a:solidFill>
                <a:schemeClr val="accent1">
                  <a:lumMod val="75000"/>
                </a:schemeClr>
              </a:solidFill>
            </a:endParaRPr>
          </a:p>
          <a:p>
            <a:r>
              <a:rPr lang="en-GB" sz="2400" b="1" dirty="0">
                <a:solidFill>
                  <a:schemeClr val="accent1">
                    <a:lumMod val="75000"/>
                  </a:schemeClr>
                </a:solidFill>
              </a:rPr>
              <a:t>The choice of these instruments, in the case of classical pollutants, is facilitated by the CEN standards, which as their constituent part define the </a:t>
            </a:r>
            <a:r>
              <a:rPr lang="en-GB" sz="2400" b="1" dirty="0" smtClean="0">
                <a:solidFill>
                  <a:schemeClr val="accent1">
                    <a:lumMod val="75000"/>
                  </a:schemeClr>
                </a:solidFill>
              </a:rPr>
              <a:t>so-called TYPE APPROVAL.</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METHODS OF MEASUREMENTS</a:t>
            </a:r>
          </a:p>
        </p:txBody>
      </p:sp>
      <p:grpSp>
        <p:nvGrpSpPr>
          <p:cNvPr id="2" name="Group 5"/>
          <p:cNvGrpSpPr/>
          <p:nvPr/>
        </p:nvGrpSpPr>
        <p:grpSpPr>
          <a:xfrm>
            <a:off x="376239" y="6334443"/>
            <a:ext cx="5037009" cy="439123"/>
            <a:chOff x="71999" y="6334443"/>
            <a:chExt cx="5037009"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037009"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298430" y="1324442"/>
            <a:ext cx="8029575" cy="4893647"/>
          </a:xfrm>
          <a:prstGeom prst="rect">
            <a:avLst/>
          </a:prstGeom>
          <a:noFill/>
        </p:spPr>
        <p:txBody>
          <a:bodyPr wrap="square" rtlCol="0">
            <a:spAutoFit/>
          </a:bodyPr>
          <a:lstStyle/>
          <a:p>
            <a:r>
              <a:rPr lang="en-GB" sz="2400" b="1" dirty="0" smtClean="0">
                <a:solidFill>
                  <a:schemeClr val="accent6">
                    <a:lumMod val="75000"/>
                  </a:schemeClr>
                </a:solidFill>
              </a:rPr>
              <a:t>Type </a:t>
            </a:r>
            <a:r>
              <a:rPr lang="en-GB" sz="2400" b="1" dirty="0">
                <a:solidFill>
                  <a:schemeClr val="accent6">
                    <a:lumMod val="75000"/>
                  </a:schemeClr>
                </a:solidFill>
              </a:rPr>
              <a:t>Approval Tests </a:t>
            </a:r>
            <a:r>
              <a:rPr lang="en-GB" sz="2400" b="1" dirty="0">
                <a:solidFill>
                  <a:schemeClr val="accent1">
                    <a:lumMod val="75000"/>
                  </a:schemeClr>
                </a:solidFill>
              </a:rPr>
              <a:t>are in fact a series of testing of individual instrument types in order to demonstrate the ability of the instrument to meet the standard of precisely defined performance characteristics that a particular type of instrument must have</a:t>
            </a:r>
            <a:r>
              <a:rPr lang="en-GB" sz="2400" b="1" dirty="0" smtClean="0">
                <a:solidFill>
                  <a:schemeClr val="accent1">
                    <a:lumMod val="75000"/>
                  </a:schemeClr>
                </a:solidFill>
              </a:rPr>
              <a:t>. </a:t>
            </a:r>
            <a:r>
              <a:rPr lang="en-GB" sz="2400" b="1" dirty="0">
                <a:solidFill>
                  <a:schemeClr val="accent1">
                    <a:lumMod val="75000"/>
                  </a:schemeClr>
                </a:solidFill>
              </a:rPr>
              <a:t>If a type of instrument satisfies these requirements, the EU Member State issues the Certificate with the most basic data on the type of instrument and the test results</a:t>
            </a:r>
            <a:r>
              <a:rPr lang="en-GB" sz="2400" b="1" dirty="0" smtClean="0">
                <a:solidFill>
                  <a:schemeClr val="accent1">
                    <a:lumMod val="75000"/>
                  </a:schemeClr>
                </a:solidFill>
              </a:rPr>
              <a:t>. This certificate is called the </a:t>
            </a:r>
            <a:r>
              <a:rPr lang="en-GB" sz="2400" b="1" dirty="0" smtClean="0">
                <a:solidFill>
                  <a:schemeClr val="accent6">
                    <a:lumMod val="75000"/>
                  </a:schemeClr>
                </a:solidFill>
              </a:rPr>
              <a:t>type approval.</a:t>
            </a:r>
            <a:endParaRPr lang="hr-HR" sz="2400" b="1" dirty="0" smtClean="0">
              <a:solidFill>
                <a:schemeClr val="accent6">
                  <a:lumMod val="75000"/>
                </a:schemeClr>
              </a:solidFill>
            </a:endParaRPr>
          </a:p>
          <a:p>
            <a:endParaRPr lang="hr-HR" sz="2400" b="1" dirty="0" smtClean="0">
              <a:solidFill>
                <a:schemeClr val="accent1">
                  <a:lumMod val="75000"/>
                </a:schemeClr>
              </a:solidFill>
            </a:endParaRPr>
          </a:p>
          <a:p>
            <a:r>
              <a:rPr lang="en-GB" sz="2400" b="1" dirty="0">
                <a:solidFill>
                  <a:schemeClr val="accent6">
                    <a:lumMod val="75000"/>
                  </a:schemeClr>
                </a:solidFill>
              </a:rPr>
              <a:t>Type approval </a:t>
            </a:r>
            <a:r>
              <a:rPr lang="en-GB" sz="2400" b="1" dirty="0">
                <a:solidFill>
                  <a:schemeClr val="accent1">
                    <a:lumMod val="75000"/>
                  </a:schemeClr>
                </a:solidFill>
              </a:rPr>
              <a:t>is valid for all instruments of the same type of some manufacturer for which it has been proven (by an independent laboratory) to meet the standard performance criteria.</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METHODS OF MEASUREMENTS</a:t>
            </a:r>
          </a:p>
        </p:txBody>
      </p:sp>
      <p:grpSp>
        <p:nvGrpSpPr>
          <p:cNvPr id="2" name="Group 5"/>
          <p:cNvGrpSpPr/>
          <p:nvPr/>
        </p:nvGrpSpPr>
        <p:grpSpPr>
          <a:xfrm>
            <a:off x="376239" y="6334443"/>
            <a:ext cx="4566913" cy="439123"/>
            <a:chOff x="71999" y="6334443"/>
            <a:chExt cx="456691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531647"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676274" y="1545858"/>
            <a:ext cx="8029575" cy="2154436"/>
          </a:xfrm>
          <a:prstGeom prst="rect">
            <a:avLst/>
          </a:prstGeom>
          <a:noFill/>
        </p:spPr>
        <p:txBody>
          <a:bodyPr wrap="square" rtlCol="0">
            <a:spAutoFit/>
          </a:bodyPr>
          <a:lstStyle/>
          <a:p>
            <a:r>
              <a:rPr lang="en-GB" sz="2400" b="1" dirty="0" smtClean="0">
                <a:solidFill>
                  <a:schemeClr val="accent6">
                    <a:lumMod val="75000"/>
                  </a:schemeClr>
                </a:solidFill>
                <a:hlinkClick r:id="rId5" action="ppaction://hlinkfile"/>
              </a:rPr>
              <a:t>Type approval </a:t>
            </a:r>
            <a:r>
              <a:rPr lang="hr-HR" sz="2400" b="1" dirty="0" err="1" smtClean="0">
                <a:solidFill>
                  <a:schemeClr val="accent6">
                    <a:lumMod val="75000"/>
                  </a:schemeClr>
                </a:solidFill>
                <a:hlinkClick r:id="rId5" action="ppaction://hlinkfile"/>
              </a:rPr>
              <a:t>Mcerts</a:t>
            </a:r>
            <a:r>
              <a:rPr lang="hr-HR" sz="2400" b="1" dirty="0" smtClean="0">
                <a:solidFill>
                  <a:schemeClr val="accent6">
                    <a:lumMod val="75000"/>
                  </a:schemeClr>
                </a:solidFill>
                <a:hlinkClick r:id="rId5" action="ppaction://hlinkfile"/>
              </a:rPr>
              <a:t> (UK)</a:t>
            </a:r>
            <a:r>
              <a:rPr lang="hr-HR" sz="2400" b="1" dirty="0" smtClean="0">
                <a:solidFill>
                  <a:schemeClr val="accent6">
                    <a:lumMod val="75000"/>
                  </a:schemeClr>
                </a:solidFill>
              </a:rPr>
              <a:t> </a:t>
            </a:r>
            <a:r>
              <a:rPr lang="hr-HR" sz="2400" b="1" dirty="0" smtClean="0">
                <a:solidFill>
                  <a:schemeClr val="accent1">
                    <a:lumMod val="75000"/>
                  </a:schemeClr>
                </a:solidFill>
              </a:rPr>
              <a:t> </a:t>
            </a:r>
            <a:r>
              <a:rPr lang="vi-VN" sz="2400" b="1" dirty="0" smtClean="0">
                <a:solidFill>
                  <a:schemeClr val="accent1">
                    <a:lumMod val="75000"/>
                  </a:schemeClr>
                </a:solidFill>
              </a:rPr>
              <a:t> </a:t>
            </a:r>
            <a:endParaRPr lang="hr-HR" sz="2400" b="1" dirty="0" smtClean="0">
              <a:solidFill>
                <a:schemeClr val="accent1">
                  <a:lumMod val="75000"/>
                </a:schemeClr>
              </a:solidFill>
            </a:endParaRPr>
          </a:p>
          <a:p>
            <a:r>
              <a:rPr lang="hr-HR" sz="1400" b="1" dirty="0">
                <a:solidFill>
                  <a:schemeClr val="accent1">
                    <a:lumMod val="75000"/>
                  </a:schemeClr>
                </a:solidFill>
                <a:hlinkClick r:id="rId6"/>
              </a:rPr>
              <a:t>http://www.csagroupuk.org/</a:t>
            </a:r>
            <a:r>
              <a:rPr lang="hr-HR" sz="1400" b="1" dirty="0" err="1">
                <a:solidFill>
                  <a:schemeClr val="accent1">
                    <a:lumMod val="75000"/>
                  </a:schemeClr>
                </a:solidFill>
                <a:hlinkClick r:id="rId6"/>
              </a:rPr>
              <a:t>services</a:t>
            </a:r>
            <a:r>
              <a:rPr lang="hr-HR" sz="1400" b="1" dirty="0">
                <a:solidFill>
                  <a:schemeClr val="accent1">
                    <a:lumMod val="75000"/>
                  </a:schemeClr>
                </a:solidFill>
                <a:hlinkClick r:id="rId6"/>
              </a:rPr>
              <a:t>/</a:t>
            </a:r>
            <a:r>
              <a:rPr lang="hr-HR" sz="1400" b="1" dirty="0" err="1">
                <a:solidFill>
                  <a:schemeClr val="accent1">
                    <a:lumMod val="75000"/>
                  </a:schemeClr>
                </a:solidFill>
                <a:hlinkClick r:id="rId6"/>
              </a:rPr>
              <a:t>mcerts</a:t>
            </a:r>
            <a:r>
              <a:rPr lang="hr-HR" sz="1400" b="1" dirty="0">
                <a:solidFill>
                  <a:schemeClr val="accent1">
                    <a:lumMod val="75000"/>
                  </a:schemeClr>
                </a:solidFill>
                <a:hlinkClick r:id="rId6"/>
              </a:rPr>
              <a:t>/</a:t>
            </a:r>
            <a:r>
              <a:rPr lang="hr-HR" sz="1400" b="1" dirty="0" err="1">
                <a:solidFill>
                  <a:schemeClr val="accent1">
                    <a:lumMod val="75000"/>
                  </a:schemeClr>
                </a:solidFill>
                <a:hlinkClick r:id="rId6"/>
              </a:rPr>
              <a:t>mcerts</a:t>
            </a:r>
            <a:r>
              <a:rPr lang="hr-HR" sz="1400" b="1" dirty="0">
                <a:solidFill>
                  <a:schemeClr val="accent1">
                    <a:lumMod val="75000"/>
                  </a:schemeClr>
                </a:solidFill>
                <a:hlinkClick r:id="rId6"/>
              </a:rPr>
              <a:t>-</a:t>
            </a:r>
            <a:r>
              <a:rPr lang="hr-HR" sz="1400" b="1" dirty="0" err="1">
                <a:solidFill>
                  <a:schemeClr val="accent1">
                    <a:lumMod val="75000"/>
                  </a:schemeClr>
                </a:solidFill>
                <a:hlinkClick r:id="rId6"/>
              </a:rPr>
              <a:t>product</a:t>
            </a:r>
            <a:r>
              <a:rPr lang="hr-HR" sz="1400" b="1" dirty="0">
                <a:solidFill>
                  <a:schemeClr val="accent1">
                    <a:lumMod val="75000"/>
                  </a:schemeClr>
                </a:solidFill>
                <a:hlinkClick r:id="rId6"/>
              </a:rPr>
              <a:t>-</a:t>
            </a:r>
            <a:r>
              <a:rPr lang="hr-HR" sz="1400" b="1" dirty="0" err="1">
                <a:solidFill>
                  <a:schemeClr val="accent1">
                    <a:lumMod val="75000"/>
                  </a:schemeClr>
                </a:solidFill>
                <a:hlinkClick r:id="rId6"/>
              </a:rPr>
              <a:t>certification</a:t>
            </a:r>
            <a:r>
              <a:rPr lang="hr-HR" sz="1400" b="1" dirty="0">
                <a:solidFill>
                  <a:schemeClr val="accent1">
                    <a:lumMod val="75000"/>
                  </a:schemeClr>
                </a:solidFill>
                <a:hlinkClick r:id="rId6"/>
              </a:rPr>
              <a:t>/</a:t>
            </a:r>
            <a:r>
              <a:rPr lang="hr-HR" sz="1400" b="1" dirty="0" err="1">
                <a:solidFill>
                  <a:schemeClr val="accent1">
                    <a:lumMod val="75000"/>
                  </a:schemeClr>
                </a:solidFill>
                <a:hlinkClick r:id="rId6"/>
              </a:rPr>
              <a:t>mcerts</a:t>
            </a:r>
            <a:r>
              <a:rPr lang="hr-HR" sz="1400" b="1" dirty="0">
                <a:solidFill>
                  <a:schemeClr val="accent1">
                    <a:lumMod val="75000"/>
                  </a:schemeClr>
                </a:solidFill>
                <a:hlinkClick r:id="rId6"/>
              </a:rPr>
              <a:t>-</a:t>
            </a:r>
            <a:r>
              <a:rPr lang="hr-HR" sz="1400" b="1" dirty="0" err="1">
                <a:solidFill>
                  <a:schemeClr val="accent1">
                    <a:lumMod val="75000"/>
                  </a:schemeClr>
                </a:solidFill>
                <a:hlinkClick r:id="rId6"/>
              </a:rPr>
              <a:t>certified</a:t>
            </a:r>
            <a:r>
              <a:rPr lang="hr-HR" sz="1400" b="1" dirty="0">
                <a:solidFill>
                  <a:schemeClr val="accent1">
                    <a:lumMod val="75000"/>
                  </a:schemeClr>
                </a:solidFill>
                <a:hlinkClick r:id="rId6"/>
              </a:rPr>
              <a:t>-</a:t>
            </a:r>
            <a:r>
              <a:rPr lang="hr-HR" sz="1400" b="1" dirty="0" err="1">
                <a:solidFill>
                  <a:schemeClr val="accent1">
                    <a:lumMod val="75000"/>
                  </a:schemeClr>
                </a:solidFill>
                <a:hlinkClick r:id="rId6"/>
              </a:rPr>
              <a:t>products</a:t>
            </a:r>
            <a:r>
              <a:rPr lang="hr-HR" sz="2400" b="1" dirty="0" smtClean="0">
                <a:solidFill>
                  <a:schemeClr val="accent1">
                    <a:lumMod val="75000"/>
                  </a:schemeClr>
                </a:solidFill>
                <a:hlinkClick r:id="rId6"/>
              </a:rPr>
              <a:t>/</a:t>
            </a:r>
            <a:endParaRPr lang="hr-HR" sz="2400" b="1" dirty="0" smtClean="0">
              <a:solidFill>
                <a:schemeClr val="accent1">
                  <a:lumMod val="75000"/>
                </a:schemeClr>
              </a:solidFill>
            </a:endParaRPr>
          </a:p>
          <a:p>
            <a:endParaRPr lang="hr-HR" sz="2400" b="1" dirty="0" smtClean="0">
              <a:solidFill>
                <a:schemeClr val="accent1">
                  <a:lumMod val="75000"/>
                </a:schemeClr>
              </a:solidFill>
            </a:endParaRPr>
          </a:p>
          <a:p>
            <a:r>
              <a:rPr lang="vi-VN" sz="2400" b="1" dirty="0" smtClean="0">
                <a:solidFill>
                  <a:schemeClr val="accent6">
                    <a:lumMod val="75000"/>
                  </a:schemeClr>
                </a:solidFill>
                <a:hlinkClick r:id="rId7" action="ppaction://hlinkfile"/>
              </a:rPr>
              <a:t>T</a:t>
            </a:r>
            <a:r>
              <a:rPr lang="en-GB" sz="2400" b="1" dirty="0" err="1" smtClean="0">
                <a:solidFill>
                  <a:schemeClr val="accent6">
                    <a:lumMod val="75000"/>
                  </a:schemeClr>
                </a:solidFill>
                <a:hlinkClick r:id="rId7" action="ppaction://hlinkfile"/>
              </a:rPr>
              <a:t>ype</a:t>
            </a:r>
            <a:r>
              <a:rPr lang="vi-VN" sz="2400" b="1" dirty="0" smtClean="0">
                <a:solidFill>
                  <a:schemeClr val="accent6">
                    <a:lumMod val="75000"/>
                  </a:schemeClr>
                </a:solidFill>
                <a:hlinkClick r:id="rId7" action="ppaction://hlinkfile"/>
              </a:rPr>
              <a:t> </a:t>
            </a:r>
            <a:r>
              <a:rPr lang="en-GB" sz="2400" b="1" dirty="0">
                <a:solidFill>
                  <a:schemeClr val="accent6">
                    <a:lumMod val="75000"/>
                  </a:schemeClr>
                </a:solidFill>
                <a:hlinkClick r:id="rId7" action="ppaction://hlinkfile"/>
              </a:rPr>
              <a:t>a</a:t>
            </a:r>
            <a:r>
              <a:rPr lang="hr-HR" sz="2400" b="1" dirty="0" err="1" smtClean="0">
                <a:solidFill>
                  <a:schemeClr val="accent6">
                    <a:lumMod val="75000"/>
                  </a:schemeClr>
                </a:solidFill>
                <a:hlinkClick r:id="rId7" action="ppaction://hlinkfile"/>
              </a:rPr>
              <a:t>pproval</a:t>
            </a:r>
            <a:r>
              <a:rPr lang="vi-VN" sz="2400" b="1" dirty="0" smtClean="0">
                <a:solidFill>
                  <a:schemeClr val="accent6">
                    <a:lumMod val="75000"/>
                  </a:schemeClr>
                </a:solidFill>
                <a:hlinkClick r:id="rId7" action="ppaction://hlinkfile"/>
              </a:rPr>
              <a:t> </a:t>
            </a:r>
            <a:r>
              <a:rPr lang="hr-HR" sz="2400" b="1" dirty="0">
                <a:solidFill>
                  <a:schemeClr val="accent6">
                    <a:lumMod val="75000"/>
                  </a:schemeClr>
                </a:solidFill>
                <a:hlinkClick r:id="rId7" action="ppaction://hlinkfile"/>
              </a:rPr>
              <a:t>UBA</a:t>
            </a:r>
            <a:r>
              <a:rPr lang="hr-HR" sz="2400" b="1" dirty="0" smtClean="0">
                <a:solidFill>
                  <a:schemeClr val="accent1">
                    <a:lumMod val="75000"/>
                  </a:schemeClr>
                </a:solidFill>
                <a:hlinkClick r:id="rId7" action="ppaction://hlinkfile"/>
              </a:rPr>
              <a:t> </a:t>
            </a:r>
            <a:r>
              <a:rPr lang="hr-HR" sz="2400" b="1" dirty="0">
                <a:solidFill>
                  <a:schemeClr val="accent6">
                    <a:lumMod val="75000"/>
                  </a:schemeClr>
                </a:solidFill>
                <a:hlinkClick r:id="rId7" action="ppaction://hlinkfile"/>
              </a:rPr>
              <a:t>(NJE</a:t>
            </a:r>
            <a:r>
              <a:rPr lang="hr-HR" sz="2400" b="1" dirty="0" smtClean="0">
                <a:solidFill>
                  <a:schemeClr val="accent6">
                    <a:lumMod val="75000"/>
                  </a:schemeClr>
                </a:solidFill>
                <a:hlinkClick r:id="rId7" action="ppaction://hlinkfile"/>
              </a:rPr>
              <a:t>)</a:t>
            </a:r>
            <a:endParaRPr lang="hr-HR" sz="2400" b="1" dirty="0" smtClean="0">
              <a:solidFill>
                <a:schemeClr val="accent6">
                  <a:lumMod val="75000"/>
                </a:schemeClr>
              </a:solidFill>
            </a:endParaRPr>
          </a:p>
          <a:p>
            <a:r>
              <a:rPr lang="hr-HR" sz="1400" b="1" dirty="0">
                <a:solidFill>
                  <a:schemeClr val="accent6">
                    <a:lumMod val="75000"/>
                  </a:schemeClr>
                </a:solidFill>
                <a:hlinkClick r:id="rId8"/>
              </a:rPr>
              <a:t>http://</a:t>
            </a:r>
            <a:r>
              <a:rPr lang="hr-HR" sz="1400" b="1" dirty="0" smtClean="0">
                <a:solidFill>
                  <a:schemeClr val="accent6">
                    <a:lumMod val="75000"/>
                  </a:schemeClr>
                </a:solidFill>
                <a:hlinkClick r:id="rId8"/>
              </a:rPr>
              <a:t>www.qal1.de/</a:t>
            </a:r>
            <a:r>
              <a:rPr lang="hr-HR" sz="1400" b="1" dirty="0" err="1" smtClean="0">
                <a:solidFill>
                  <a:schemeClr val="accent6">
                    <a:lumMod val="75000"/>
                  </a:schemeClr>
                </a:solidFill>
                <a:hlinkClick r:id="rId8"/>
              </a:rPr>
              <a:t>en</a:t>
            </a:r>
            <a:r>
              <a:rPr lang="hr-HR" sz="1400" b="1" dirty="0" smtClean="0">
                <a:solidFill>
                  <a:schemeClr val="accent6">
                    <a:lumMod val="75000"/>
                  </a:schemeClr>
                </a:solidFill>
                <a:hlinkClick r:id="rId8"/>
              </a:rPr>
              <a:t>/</a:t>
            </a:r>
            <a:r>
              <a:rPr lang="hr-HR" sz="1400" b="1" dirty="0" err="1" smtClean="0">
                <a:solidFill>
                  <a:schemeClr val="accent6">
                    <a:lumMod val="75000"/>
                  </a:schemeClr>
                </a:solidFill>
                <a:hlinkClick r:id="rId8"/>
              </a:rPr>
              <a:t>index.htm</a:t>
            </a:r>
            <a:endParaRPr lang="hr-HR" sz="1400" b="1" dirty="0" smtClean="0">
              <a:solidFill>
                <a:schemeClr val="accent6">
                  <a:lumMod val="75000"/>
                </a:schemeClr>
              </a:solidFill>
            </a:endParaRPr>
          </a:p>
          <a:p>
            <a:endParaRPr lang="hr-HR" sz="2400" b="1" dirty="0">
              <a:solidFill>
                <a:schemeClr val="accent6">
                  <a:lumMod val="75000"/>
                </a:schemeClr>
              </a:solidFill>
            </a:endParaRPr>
          </a:p>
        </p:txBody>
      </p:sp>
      <p:pic>
        <p:nvPicPr>
          <p:cNvPr id="102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0975" y="3040378"/>
            <a:ext cx="2265234" cy="3294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45938" y="226660"/>
            <a:ext cx="2691677" cy="3838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2916139"/>
      </p:ext>
    </p:extLst>
  </p:cSld>
  <p:clrMapOvr>
    <a:masterClrMapping/>
  </p:clrMapOvr>
  <p:transition spd="med">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581275"/>
            <a:ext cx="8229600" cy="1143000"/>
          </a:xfrm>
        </p:spPr>
        <p:txBody>
          <a:bodyPr/>
          <a:lstStyle/>
          <a:p>
            <a:pPr eaLnBrk="1" hangingPunct="1"/>
            <a:r>
              <a:rPr lang="hr-HR" sz="3600" b="1" dirty="0" smtClean="0">
                <a:solidFill>
                  <a:schemeClr val="tx2"/>
                </a:solidFill>
                <a:effectLst>
                  <a:glow rad="228600">
                    <a:schemeClr val="bg1">
                      <a:lumMod val="50000"/>
                      <a:alpha val="20000"/>
                    </a:schemeClr>
                  </a:glow>
                </a:effectLst>
              </a:rPr>
              <a:t>THEME 5: Network Design</a:t>
            </a:r>
          </a:p>
        </p:txBody>
      </p:sp>
      <p:grpSp>
        <p:nvGrpSpPr>
          <p:cNvPr id="12" name="Group 3"/>
          <p:cNvGrpSpPr>
            <a:grpSpLocks/>
          </p:cNvGrpSpPr>
          <p:nvPr/>
        </p:nvGrpSpPr>
        <p:grpSpPr bwMode="auto">
          <a:xfrm>
            <a:off x="1152525" y="882831"/>
            <a:ext cx="5903288" cy="664979"/>
            <a:chOff x="14858" y="6098313"/>
            <a:chExt cx="5903335" cy="637316"/>
          </a:xfrm>
        </p:grpSpPr>
        <p:pic>
          <p:nvPicPr>
            <p:cNvPr id="1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13"/>
              <a:ext cx="5463612" cy="63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911936" y="6134828"/>
              <a:ext cx="4006257" cy="265476"/>
            </a:xfrm>
            <a:prstGeom prst="rect">
              <a:avLst/>
            </a:prstGeom>
          </p:spPr>
          <p:txBody>
            <a:bodyPr wrap="none">
              <a:spAutoFit/>
            </a:bodyPr>
            <a:lstStyle/>
            <a:p>
              <a:r>
                <a:rPr lang="en-GB" sz="1200" dirty="0" smtClean="0">
                  <a:solidFill>
                    <a:srgbClr val="7F7F7F"/>
                  </a:solidFill>
                  <a:latin typeface="Arial" charset="0"/>
                </a:rPr>
                <a:t>Energy Research </a:t>
              </a:r>
              <a:r>
                <a:rPr lang="en-GB" sz="1200" smtClean="0">
                  <a:solidFill>
                    <a:srgbClr val="7F7F7F"/>
                  </a:solidFill>
                  <a:latin typeface="Arial" charset="0"/>
                </a:rPr>
                <a:t>and Environmental </a:t>
              </a:r>
              <a:r>
                <a:rPr lang="en-GB" sz="1200" dirty="0" smtClean="0">
                  <a:solidFill>
                    <a:srgbClr val="7F7F7F"/>
                  </a:solidFill>
                  <a:latin typeface="Arial" charset="0"/>
                </a:rPr>
                <a:t>Protection Institute</a:t>
              </a:r>
              <a:endParaRPr lang="hr-HR" sz="1200" dirty="0">
                <a:solidFill>
                  <a:srgbClr val="7F7F7F"/>
                </a:solidFill>
                <a:latin typeface="Arial Narrow" pitchFamily="34" charset="0"/>
              </a:endParaRPr>
            </a:p>
          </p:txBody>
        </p:sp>
      </p:grpSp>
      <p:pic>
        <p:nvPicPr>
          <p:cNvPr id="15" name="Picture 8" descr="Znak_1024x7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p:cNvSpPr>
          <p:nvPr/>
        </p:nvSpPr>
        <p:spPr bwMode="auto">
          <a:xfrm>
            <a:off x="457200" y="537368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hr-HR" b="1" dirty="0">
              <a:solidFill>
                <a:srgbClr val="1F497D"/>
              </a:solidFill>
              <a:effectLst>
                <a:glow>
                  <a:srgbClr val="7F7F7F">
                    <a:alpha val="35000"/>
                  </a:srgbClr>
                </a:glow>
              </a:effectLst>
            </a:endParaRPr>
          </a:p>
        </p:txBody>
      </p:sp>
      <p:sp>
        <p:nvSpPr>
          <p:cNvPr id="17" name="Title 1"/>
          <p:cNvSpPr>
            <a:spLocks/>
          </p:cNvSpPr>
          <p:nvPr/>
        </p:nvSpPr>
        <p:spPr bwMode="auto">
          <a:xfrm>
            <a:off x="457200" y="4734719"/>
            <a:ext cx="8229600"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sv-SE" b="1" dirty="0">
                <a:solidFill>
                  <a:schemeClr val="tx1">
                    <a:lumMod val="65000"/>
                    <a:lumOff val="35000"/>
                  </a:schemeClr>
                </a:solidFill>
                <a:effectLst>
                  <a:glow>
                    <a:srgbClr val="7F7F7F">
                      <a:alpha val="20000"/>
                    </a:srgbClr>
                  </a:glow>
                </a:effectLst>
              </a:rPr>
              <a:t>Mato Papić dipl. ing. stroj.</a:t>
            </a:r>
          </a:p>
          <a:p>
            <a:pPr algn="ctr"/>
            <a:r>
              <a:rPr lang="sv-SE" b="1" dirty="0">
                <a:solidFill>
                  <a:schemeClr val="tx1">
                    <a:lumMod val="65000"/>
                    <a:lumOff val="35000"/>
                  </a:schemeClr>
                </a:solidFill>
                <a:effectLst>
                  <a:glow>
                    <a:srgbClr val="7F7F7F">
                      <a:alpha val="20000"/>
                    </a:srgbClr>
                  </a:glow>
                </a:effectLst>
              </a:rPr>
              <a:t>Bojan Abramović dipl. ing. stroj.</a:t>
            </a:r>
          </a:p>
        </p:txBody>
      </p:sp>
      <p:pic>
        <p:nvPicPr>
          <p:cNvPr id="18"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Tree>
    <p:extLst>
      <p:ext uri="{BB962C8B-B14F-4D97-AF65-F5344CB8AC3E}">
        <p14:creationId xmlns:p14="http://schemas.microsoft.com/office/powerpoint/2010/main" val="4118193170"/>
      </p:ext>
    </p:extLst>
  </p:cSld>
  <p:clrMapOvr>
    <a:masterClrMapping/>
  </p:clrMapOvr>
  <p:transition spd="med">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METHODS OF MEASUREMENTS</a:t>
            </a:r>
          </a:p>
        </p:txBody>
      </p:sp>
      <p:grpSp>
        <p:nvGrpSpPr>
          <p:cNvPr id="2" name="Group 5"/>
          <p:cNvGrpSpPr/>
          <p:nvPr/>
        </p:nvGrpSpPr>
        <p:grpSpPr>
          <a:xfrm>
            <a:off x="376239" y="6334443"/>
            <a:ext cx="5091873" cy="439123"/>
            <a:chOff x="71999" y="6334443"/>
            <a:chExt cx="509187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09187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376239" y="1595386"/>
            <a:ext cx="8439150" cy="3785652"/>
          </a:xfrm>
          <a:prstGeom prst="rect">
            <a:avLst/>
          </a:prstGeom>
          <a:noFill/>
        </p:spPr>
        <p:txBody>
          <a:bodyPr wrap="square" rtlCol="0">
            <a:spAutoFit/>
          </a:bodyPr>
          <a:lstStyle/>
          <a:p>
            <a:r>
              <a:rPr lang="en-GB" sz="2400" b="1" dirty="0" smtClean="0">
                <a:solidFill>
                  <a:schemeClr val="accent1">
                    <a:lumMod val="75000"/>
                  </a:schemeClr>
                </a:solidFill>
              </a:rPr>
              <a:t>Manufacturers of measuring instruments finance </a:t>
            </a:r>
            <a:r>
              <a:rPr lang="en-GB" sz="2400" b="1" dirty="0">
                <a:solidFill>
                  <a:schemeClr val="accent1">
                    <a:lumMod val="75000"/>
                  </a:schemeClr>
                </a:solidFill>
              </a:rPr>
              <a:t>the </a:t>
            </a:r>
            <a:r>
              <a:rPr lang="en-GB" sz="2400" b="1" dirty="0" smtClean="0">
                <a:solidFill>
                  <a:schemeClr val="accent1">
                    <a:lumMod val="75000"/>
                  </a:schemeClr>
                </a:solidFill>
              </a:rPr>
              <a:t>making </a:t>
            </a:r>
            <a:r>
              <a:rPr lang="en-GB" sz="2400" b="1" dirty="0">
                <a:solidFill>
                  <a:schemeClr val="accent1">
                    <a:lumMod val="75000"/>
                  </a:schemeClr>
                </a:solidFill>
              </a:rPr>
              <a:t>of type approvals for their instruments.</a:t>
            </a:r>
          </a:p>
          <a:p>
            <a:endParaRPr lang="en-GB" sz="2400" b="1" dirty="0">
              <a:solidFill>
                <a:schemeClr val="accent1">
                  <a:lumMod val="75000"/>
                </a:schemeClr>
              </a:solidFill>
            </a:endParaRPr>
          </a:p>
          <a:p>
            <a:r>
              <a:rPr lang="en-GB" sz="2400" b="1" dirty="0">
                <a:solidFill>
                  <a:schemeClr val="accent1">
                    <a:lumMod val="75000"/>
                  </a:schemeClr>
                </a:solidFill>
              </a:rPr>
              <a:t>By purchasing measuring instruments that have type approval, it is possible to measure </a:t>
            </a:r>
            <a:r>
              <a:rPr lang="en-GB" sz="2400" b="1" dirty="0" smtClean="0">
                <a:solidFill>
                  <a:schemeClr val="accent1">
                    <a:lumMod val="75000"/>
                  </a:schemeClr>
                </a:solidFill>
              </a:rPr>
              <a:t>according </a:t>
            </a:r>
            <a:r>
              <a:rPr lang="en-GB" sz="2400" b="1" dirty="0">
                <a:solidFill>
                  <a:schemeClr val="accent1">
                    <a:lumMod val="75000"/>
                  </a:schemeClr>
                </a:solidFill>
              </a:rPr>
              <a:t>to regulatory requirements and greatly simplify the selection of measuring equipment.</a:t>
            </a:r>
          </a:p>
          <a:p>
            <a:endParaRPr lang="en-GB" sz="2400" b="1" dirty="0">
              <a:solidFill>
                <a:schemeClr val="accent1">
                  <a:lumMod val="75000"/>
                </a:schemeClr>
              </a:solidFill>
            </a:endParaRPr>
          </a:p>
          <a:p>
            <a:r>
              <a:rPr lang="en-GB" sz="2400" b="1" dirty="0">
                <a:solidFill>
                  <a:schemeClr val="accent1">
                    <a:lumMod val="75000"/>
                  </a:schemeClr>
                </a:solidFill>
              </a:rPr>
              <a:t>Thus, when purchasing instruments, it is often enough to require that the instrument has a valid type-approval in accordance with the CEN standard defined for the pollutant to be measured.</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METHODS OF MEASUREMENTS</a:t>
            </a:r>
          </a:p>
        </p:txBody>
      </p:sp>
      <p:grpSp>
        <p:nvGrpSpPr>
          <p:cNvPr id="2" name="Group 5"/>
          <p:cNvGrpSpPr/>
          <p:nvPr/>
        </p:nvGrpSpPr>
        <p:grpSpPr>
          <a:xfrm>
            <a:off x="376239" y="6334443"/>
            <a:ext cx="5366193" cy="439123"/>
            <a:chOff x="71999" y="6334443"/>
            <a:chExt cx="536619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36619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762000" y="1647825"/>
            <a:ext cx="7791450" cy="1569660"/>
          </a:xfrm>
          <a:prstGeom prst="rect">
            <a:avLst/>
          </a:prstGeom>
          <a:noFill/>
        </p:spPr>
        <p:txBody>
          <a:bodyPr wrap="square" rtlCol="0">
            <a:spAutoFit/>
          </a:bodyPr>
          <a:lstStyle/>
          <a:p>
            <a:r>
              <a:rPr lang="en-GB" sz="2400" b="1" dirty="0">
                <a:solidFill>
                  <a:schemeClr val="accent1">
                    <a:lumMod val="75000"/>
                  </a:schemeClr>
                </a:solidFill>
              </a:rPr>
              <a:t>The picture shows </a:t>
            </a:r>
            <a:r>
              <a:rPr lang="en-GB" sz="2400" b="1" dirty="0" smtClean="0">
                <a:solidFill>
                  <a:schemeClr val="accent1">
                    <a:lumMod val="75000"/>
                  </a:schemeClr>
                </a:solidFill>
              </a:rPr>
              <a:t>an instrument for carbon monoxide (</a:t>
            </a:r>
            <a:r>
              <a:rPr lang="en-GB" sz="2400" b="1" dirty="0">
                <a:solidFill>
                  <a:schemeClr val="accent1">
                    <a:lumMod val="75000"/>
                  </a:schemeClr>
                </a:solidFill>
              </a:rPr>
              <a:t>CO) </a:t>
            </a:r>
            <a:r>
              <a:rPr lang="en-GB" sz="2400" b="1" dirty="0" smtClean="0">
                <a:solidFill>
                  <a:schemeClr val="accent1">
                    <a:lumMod val="75000"/>
                  </a:schemeClr>
                </a:solidFill>
              </a:rPr>
              <a:t> measurement having </a:t>
            </a:r>
            <a:r>
              <a:rPr lang="en-GB" sz="2400" b="1" dirty="0">
                <a:solidFill>
                  <a:schemeClr val="accent1">
                    <a:lumMod val="75000"/>
                  </a:schemeClr>
                </a:solidFill>
              </a:rPr>
              <a:t>a valid type-approval in the Republic of Croatia and EU </a:t>
            </a:r>
            <a:r>
              <a:rPr lang="en-GB" sz="2400" b="1" dirty="0" smtClean="0">
                <a:solidFill>
                  <a:schemeClr val="accent1">
                    <a:lumMod val="75000"/>
                  </a:schemeClr>
                </a:solidFill>
              </a:rPr>
              <a:t>according </a:t>
            </a:r>
            <a:r>
              <a:rPr lang="en-GB" sz="2400" b="1" dirty="0">
                <a:solidFill>
                  <a:schemeClr val="accent1">
                    <a:lumMod val="75000"/>
                  </a:schemeClr>
                </a:solidFill>
              </a:rPr>
              <a:t>the CEN-standard HRN EN </a:t>
            </a:r>
            <a:r>
              <a:rPr lang="en-GB" sz="2400" b="1" dirty="0" smtClean="0">
                <a:solidFill>
                  <a:schemeClr val="accent1">
                    <a:lumMod val="75000"/>
                  </a:schemeClr>
                </a:solidFill>
              </a:rPr>
              <a:t>14626</a:t>
            </a:r>
            <a:r>
              <a:rPr lang="en-GB" sz="2400" b="1" dirty="0">
                <a:solidFill>
                  <a:schemeClr val="accent1">
                    <a:lumMod val="75000"/>
                  </a:schemeClr>
                </a:solidFill>
              </a:rPr>
              <a:t>. </a:t>
            </a:r>
            <a:r>
              <a:rPr lang="en-GB" sz="2400" b="1" dirty="0" smtClean="0">
                <a:solidFill>
                  <a:schemeClr val="accent1">
                    <a:lumMod val="75000"/>
                  </a:schemeClr>
                </a:solidFill>
              </a:rPr>
              <a:t>The </a:t>
            </a:r>
            <a:r>
              <a:rPr lang="en-GB" sz="2400" b="1" dirty="0">
                <a:solidFill>
                  <a:schemeClr val="accent1">
                    <a:lumMod val="75000"/>
                  </a:schemeClr>
                </a:solidFill>
              </a:rPr>
              <a:t>producer is Horiba </a:t>
            </a:r>
            <a:r>
              <a:rPr lang="en-GB" sz="2400" b="1" dirty="0" smtClean="0">
                <a:solidFill>
                  <a:schemeClr val="accent1">
                    <a:lumMod val="75000"/>
                  </a:schemeClr>
                </a:solidFill>
              </a:rPr>
              <a:t>company from </a:t>
            </a:r>
            <a:r>
              <a:rPr lang="en-GB" sz="2400" b="1" dirty="0">
                <a:solidFill>
                  <a:schemeClr val="accent1">
                    <a:lumMod val="75000"/>
                  </a:schemeClr>
                </a:solidFill>
              </a:rPr>
              <a:t>Japan</a:t>
            </a:r>
            <a:r>
              <a:rPr lang="en-GB" sz="2400" b="1" dirty="0" smtClean="0">
                <a:solidFill>
                  <a:schemeClr val="accent1">
                    <a:lumMod val="75000"/>
                  </a:schemeClr>
                </a:solidFill>
              </a:rPr>
              <a:t>.</a:t>
            </a:r>
            <a:endParaRPr lang="vi-VN" sz="2400" b="1" dirty="0" smtClean="0">
              <a:solidFill>
                <a:schemeClr val="accent1">
                  <a:lumMod val="75000"/>
                </a:schemeClr>
              </a:solidFill>
            </a:endParaRPr>
          </a:p>
        </p:txBody>
      </p:sp>
      <p:pic>
        <p:nvPicPr>
          <p:cNvPr id="4098" name="Picture 2"/>
          <p:cNvPicPr>
            <a:picLocks noChangeAspect="1" noChangeArrowheads="1"/>
          </p:cNvPicPr>
          <p:nvPr/>
        </p:nvPicPr>
        <p:blipFill>
          <a:blip r:embed="rId4" cstate="print"/>
          <a:srcRect/>
          <a:stretch>
            <a:fillRect/>
          </a:stretch>
        </p:blipFill>
        <p:spPr bwMode="auto">
          <a:xfrm>
            <a:off x="857249" y="3543300"/>
            <a:ext cx="3133725" cy="1854211"/>
          </a:xfrm>
          <a:prstGeom prst="rect">
            <a:avLst/>
          </a:prstGeom>
          <a:noFill/>
          <a:ln w="9525">
            <a:noFill/>
            <a:miter lim="800000"/>
            <a:headEnd/>
            <a:tailEnd/>
          </a:ln>
        </p:spPr>
      </p:pic>
      <p:sp>
        <p:nvSpPr>
          <p:cNvPr id="12" name="TextBox 11"/>
          <p:cNvSpPr txBox="1"/>
          <p:nvPr/>
        </p:nvSpPr>
        <p:spPr>
          <a:xfrm>
            <a:off x="4305300" y="4019550"/>
            <a:ext cx="3886200" cy="830997"/>
          </a:xfrm>
          <a:prstGeom prst="rect">
            <a:avLst/>
          </a:prstGeom>
          <a:noFill/>
        </p:spPr>
        <p:txBody>
          <a:bodyPr wrap="square" rtlCol="0">
            <a:spAutoFit/>
          </a:bodyPr>
          <a:lstStyle/>
          <a:p>
            <a:r>
              <a:rPr lang="en-GB" sz="2400" b="1" dirty="0" smtClean="0">
                <a:solidFill>
                  <a:schemeClr val="accent1">
                    <a:lumMod val="75000"/>
                  </a:schemeClr>
                </a:solidFill>
              </a:rPr>
              <a:t>Horiba APMA-370 monitor carbon monoxide in the air.</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METHODS OF MEASUREMENTS</a:t>
            </a:r>
          </a:p>
        </p:txBody>
      </p:sp>
      <p:grpSp>
        <p:nvGrpSpPr>
          <p:cNvPr id="2" name="Group 5"/>
          <p:cNvGrpSpPr/>
          <p:nvPr/>
        </p:nvGrpSpPr>
        <p:grpSpPr>
          <a:xfrm>
            <a:off x="376239" y="6334443"/>
            <a:ext cx="5283897" cy="439123"/>
            <a:chOff x="71999" y="6334443"/>
            <a:chExt cx="5283897"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283897"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238125" y="1504950"/>
            <a:ext cx="8677275" cy="4524315"/>
          </a:xfrm>
          <a:prstGeom prst="rect">
            <a:avLst/>
          </a:prstGeom>
          <a:noFill/>
        </p:spPr>
        <p:txBody>
          <a:bodyPr wrap="square" rtlCol="0">
            <a:spAutoFit/>
          </a:bodyPr>
          <a:lstStyle/>
          <a:p>
            <a:r>
              <a:rPr lang="en-GB" sz="2400" b="1" dirty="0" smtClean="0">
                <a:solidFill>
                  <a:schemeClr val="accent1">
                    <a:lumMod val="75000"/>
                  </a:schemeClr>
                </a:solidFill>
              </a:rPr>
              <a:t>Of course, during purchasing of equipment, it is necessary to ask for the type approval certificate issued by a competent authority in one of the Member States of the EU.</a:t>
            </a:r>
            <a:endParaRPr lang="hr-HR" sz="2400" b="1" dirty="0" smtClean="0">
              <a:solidFill>
                <a:schemeClr val="accent1">
                  <a:lumMod val="75000"/>
                </a:schemeClr>
              </a:solidFill>
            </a:endParaRPr>
          </a:p>
          <a:p>
            <a:endParaRPr lang="hr-HR" sz="2400" b="1" dirty="0" smtClean="0">
              <a:solidFill>
                <a:schemeClr val="accent1">
                  <a:lumMod val="75000"/>
                </a:schemeClr>
              </a:solidFill>
            </a:endParaRPr>
          </a:p>
          <a:p>
            <a:r>
              <a:rPr lang="en-GB" sz="2400" b="1" dirty="0">
                <a:solidFill>
                  <a:schemeClr val="accent1">
                    <a:lumMod val="75000"/>
                  </a:schemeClr>
                </a:solidFill>
              </a:rPr>
              <a:t>Measuring equipment, in a broader sense, besides instruments includes the system for the automatic checking of the instrument's response to the default calibration gases</a:t>
            </a:r>
            <a:r>
              <a:rPr lang="en-GB" sz="2400" b="1" dirty="0" smtClean="0">
                <a:solidFill>
                  <a:schemeClr val="accent1">
                    <a:lumMod val="75000"/>
                  </a:schemeClr>
                </a:solidFill>
              </a:rPr>
              <a:t>.</a:t>
            </a:r>
          </a:p>
          <a:p>
            <a:endParaRPr lang="hr-HR" sz="2400" b="1" dirty="0" smtClean="0">
              <a:solidFill>
                <a:schemeClr val="accent1">
                  <a:lumMod val="75000"/>
                </a:schemeClr>
              </a:solidFill>
            </a:endParaRPr>
          </a:p>
          <a:p>
            <a:r>
              <a:rPr lang="en-GB" sz="2400" b="1" dirty="0">
                <a:solidFill>
                  <a:schemeClr val="accent1">
                    <a:lumMod val="75000"/>
                  </a:schemeClr>
                </a:solidFill>
              </a:rPr>
              <a:t>Measurements of meteorological factors are often performed with air quality measurements at the same station. Most commonly, measurements of temperature, humidity and air pressure, as well as speed and wind measurements.</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37990"/>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METHODS OF MEASUREMENTS</a:t>
            </a:r>
          </a:p>
        </p:txBody>
      </p:sp>
      <p:grpSp>
        <p:nvGrpSpPr>
          <p:cNvPr id="2" name="Group 5"/>
          <p:cNvGrpSpPr/>
          <p:nvPr/>
        </p:nvGrpSpPr>
        <p:grpSpPr>
          <a:xfrm>
            <a:off x="376239" y="6334443"/>
            <a:ext cx="4945569" cy="439123"/>
            <a:chOff x="71999" y="6334443"/>
            <a:chExt cx="4945569"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45569"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100584" y="1124793"/>
            <a:ext cx="2597373" cy="5016758"/>
          </a:xfrm>
          <a:prstGeom prst="rect">
            <a:avLst/>
          </a:prstGeom>
          <a:noFill/>
        </p:spPr>
        <p:txBody>
          <a:bodyPr wrap="square" rtlCol="0">
            <a:spAutoFit/>
          </a:bodyPr>
          <a:lstStyle/>
          <a:p>
            <a:r>
              <a:rPr lang="en-GB" sz="2000" b="1" dirty="0" smtClean="0">
                <a:solidFill>
                  <a:schemeClr val="accent6">
                    <a:lumMod val="75000"/>
                  </a:schemeClr>
                </a:solidFill>
              </a:rPr>
              <a:t>No</a:t>
            </a:r>
            <a:r>
              <a:rPr lang="hr-HR" sz="2000" b="1" dirty="0" smtClean="0">
                <a:solidFill>
                  <a:schemeClr val="accent6">
                    <a:lumMod val="75000"/>
                  </a:schemeClr>
                </a:solidFill>
              </a:rPr>
              <a:t>n-</a:t>
            </a:r>
            <a:r>
              <a:rPr lang="hr-HR" sz="2000" b="1" dirty="0" err="1" smtClean="0">
                <a:solidFill>
                  <a:schemeClr val="accent6">
                    <a:lumMod val="75000"/>
                  </a:schemeClr>
                </a:solidFill>
              </a:rPr>
              <a:t>measur</a:t>
            </a:r>
            <a:r>
              <a:rPr lang="en-GB" sz="2000" b="1" dirty="0" err="1" smtClean="0">
                <a:solidFill>
                  <a:schemeClr val="accent6">
                    <a:lumMod val="75000"/>
                  </a:schemeClr>
                </a:solidFill>
              </a:rPr>
              <a:t>ing</a:t>
            </a:r>
            <a:r>
              <a:rPr lang="hr-HR" sz="2000" b="1" dirty="0" smtClean="0">
                <a:solidFill>
                  <a:schemeClr val="accent6">
                    <a:lumMod val="75000"/>
                  </a:schemeClr>
                </a:solidFill>
              </a:rPr>
              <a:t>  </a:t>
            </a:r>
            <a:r>
              <a:rPr lang="hr-HR" sz="2000" b="1" dirty="0" err="1" smtClean="0">
                <a:solidFill>
                  <a:schemeClr val="accent6">
                    <a:lumMod val="75000"/>
                  </a:schemeClr>
                </a:solidFill>
              </a:rPr>
              <a:t>equipment</a:t>
            </a:r>
            <a:endParaRPr lang="hr-HR" sz="2000" b="1" dirty="0" smtClean="0">
              <a:solidFill>
                <a:schemeClr val="accent6">
                  <a:lumMod val="75000"/>
                </a:schemeClr>
              </a:solidFill>
            </a:endParaRPr>
          </a:p>
          <a:p>
            <a:r>
              <a:rPr lang="hr-HR" sz="2000" b="1" dirty="0" err="1" smtClean="0">
                <a:solidFill>
                  <a:schemeClr val="accent1">
                    <a:lumMod val="75000"/>
                  </a:schemeClr>
                </a:solidFill>
              </a:rPr>
              <a:t>Non-measur</a:t>
            </a:r>
            <a:r>
              <a:rPr lang="en-GB" sz="2000" b="1" dirty="0" err="1" smtClean="0">
                <a:solidFill>
                  <a:schemeClr val="accent1">
                    <a:lumMod val="75000"/>
                  </a:schemeClr>
                </a:solidFill>
              </a:rPr>
              <a:t>ing</a:t>
            </a:r>
            <a:r>
              <a:rPr lang="en-GB" sz="2000" b="1" dirty="0" smtClean="0">
                <a:solidFill>
                  <a:schemeClr val="accent1">
                    <a:lumMod val="75000"/>
                  </a:schemeClr>
                </a:solidFill>
              </a:rPr>
              <a:t> equipment in networks represents all the equipment needed for the operation of the network and ensuring the optimal conditions in which instruments can be properly and long-term work. Non-measuring equipment and its functions are shown in the table.</a:t>
            </a:r>
            <a:endParaRPr lang="hr-HR" sz="2000" b="1" dirty="0">
              <a:solidFill>
                <a:schemeClr val="accent1">
                  <a:lumMod val="75000"/>
                </a:schemeClr>
              </a:solidFill>
            </a:endParaRPr>
          </a:p>
        </p:txBody>
      </p:sp>
      <p:pic>
        <p:nvPicPr>
          <p:cNvPr id="5122" name="Picture 2"/>
          <p:cNvPicPr>
            <a:picLocks noChangeAspect="1" noChangeArrowheads="1"/>
          </p:cNvPicPr>
          <p:nvPr/>
        </p:nvPicPr>
        <p:blipFill>
          <a:blip r:embed="rId4" cstate="print"/>
          <a:srcRect/>
          <a:stretch>
            <a:fillRect/>
          </a:stretch>
        </p:blipFill>
        <p:spPr bwMode="auto">
          <a:xfrm>
            <a:off x="2669977" y="1236304"/>
            <a:ext cx="5860772" cy="5064722"/>
          </a:xfrm>
          <a:prstGeom prst="rect">
            <a:avLst/>
          </a:prstGeom>
          <a:noFill/>
          <a:ln w="9525">
            <a:noFill/>
            <a:miter lim="800000"/>
            <a:headEnd/>
            <a:tailEnd/>
          </a:ln>
        </p:spPr>
      </p:pic>
      <p:sp>
        <p:nvSpPr>
          <p:cNvPr id="12" name="Rectangle 11"/>
          <p:cNvSpPr/>
          <p:nvPr/>
        </p:nvSpPr>
        <p:spPr>
          <a:xfrm>
            <a:off x="2981325" y="2524125"/>
            <a:ext cx="942975" cy="13335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3" name="Rectangle 12"/>
          <p:cNvSpPr/>
          <p:nvPr/>
        </p:nvSpPr>
        <p:spPr>
          <a:xfrm>
            <a:off x="3028950" y="3876675"/>
            <a:ext cx="942975" cy="13335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METHODS OF MEASUREMENTS</a:t>
            </a:r>
          </a:p>
        </p:txBody>
      </p:sp>
      <p:grpSp>
        <p:nvGrpSpPr>
          <p:cNvPr id="2" name="Group 5"/>
          <p:cNvGrpSpPr/>
          <p:nvPr/>
        </p:nvGrpSpPr>
        <p:grpSpPr>
          <a:xfrm>
            <a:off x="376239" y="6334443"/>
            <a:ext cx="5073585" cy="439123"/>
            <a:chOff x="71999" y="6334443"/>
            <a:chExt cx="507358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07358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6146" name="Picture 2"/>
          <p:cNvPicPr>
            <a:picLocks noChangeAspect="1" noChangeArrowheads="1"/>
          </p:cNvPicPr>
          <p:nvPr/>
        </p:nvPicPr>
        <p:blipFill>
          <a:blip r:embed="rId4" cstate="print"/>
          <a:srcRect/>
          <a:stretch>
            <a:fillRect/>
          </a:stretch>
        </p:blipFill>
        <p:spPr bwMode="auto">
          <a:xfrm>
            <a:off x="914159" y="2019299"/>
            <a:ext cx="6959188" cy="4371975"/>
          </a:xfrm>
          <a:prstGeom prst="rect">
            <a:avLst/>
          </a:prstGeom>
          <a:noFill/>
          <a:ln w="9525">
            <a:noFill/>
            <a:miter lim="800000"/>
            <a:headEnd/>
            <a:tailEnd/>
          </a:ln>
        </p:spPr>
      </p:pic>
      <p:sp>
        <p:nvSpPr>
          <p:cNvPr id="10" name="TextBox 9"/>
          <p:cNvSpPr txBox="1"/>
          <p:nvPr/>
        </p:nvSpPr>
        <p:spPr>
          <a:xfrm>
            <a:off x="933450" y="1552575"/>
            <a:ext cx="3914775" cy="461665"/>
          </a:xfrm>
          <a:prstGeom prst="rect">
            <a:avLst/>
          </a:prstGeom>
          <a:noFill/>
        </p:spPr>
        <p:txBody>
          <a:bodyPr wrap="square" rtlCol="0">
            <a:spAutoFit/>
          </a:bodyPr>
          <a:lstStyle/>
          <a:p>
            <a:r>
              <a:rPr lang="hr-HR" sz="2400" b="1" dirty="0" err="1" smtClean="0">
                <a:solidFill>
                  <a:schemeClr val="accent6">
                    <a:lumMod val="75000"/>
                  </a:schemeClr>
                </a:solidFill>
              </a:rPr>
              <a:t>Extension</a:t>
            </a:r>
            <a:r>
              <a:rPr lang="hr-HR" sz="2400" b="1" dirty="0" smtClean="0">
                <a:solidFill>
                  <a:schemeClr val="accent6">
                    <a:lumMod val="75000"/>
                  </a:schemeClr>
                </a:solidFill>
              </a:rPr>
              <a:t> table</a:t>
            </a:r>
            <a:endParaRPr lang="hr-HR" sz="2400" b="1" dirty="0">
              <a:solidFill>
                <a:schemeClr val="accent6">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METHODS OF MEASUREMENTS</a:t>
            </a:r>
          </a:p>
        </p:txBody>
      </p:sp>
      <p:grpSp>
        <p:nvGrpSpPr>
          <p:cNvPr id="2" name="Group 5"/>
          <p:cNvGrpSpPr/>
          <p:nvPr/>
        </p:nvGrpSpPr>
        <p:grpSpPr>
          <a:xfrm>
            <a:off x="376239" y="6334443"/>
            <a:ext cx="5320473" cy="439123"/>
            <a:chOff x="71999" y="6334443"/>
            <a:chExt cx="532047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32047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Rectangle 8"/>
          <p:cNvSpPr/>
          <p:nvPr/>
        </p:nvSpPr>
        <p:spPr>
          <a:xfrm>
            <a:off x="285749" y="1372017"/>
            <a:ext cx="8696325" cy="4893647"/>
          </a:xfrm>
          <a:prstGeom prst="rect">
            <a:avLst/>
          </a:prstGeom>
        </p:spPr>
        <p:txBody>
          <a:bodyPr wrap="square">
            <a:spAutoFit/>
          </a:bodyPr>
          <a:lstStyle/>
          <a:p>
            <a:r>
              <a:rPr lang="hr-HR" sz="2400" b="1" dirty="0" smtClean="0">
                <a:solidFill>
                  <a:schemeClr val="accent1">
                    <a:lumMod val="75000"/>
                  </a:schemeClr>
                </a:solidFill>
              </a:rPr>
              <a:t>S</a:t>
            </a:r>
            <a:r>
              <a:rPr lang="en-GB" sz="2400" b="1" dirty="0" smtClean="0">
                <a:solidFill>
                  <a:schemeClr val="accent1">
                    <a:lumMod val="75000"/>
                  </a:schemeClr>
                </a:solidFill>
              </a:rPr>
              <a:t>election of the </a:t>
            </a:r>
            <a:r>
              <a:rPr lang="hr-HR" sz="2400" b="1" dirty="0" err="1" smtClean="0">
                <a:solidFill>
                  <a:schemeClr val="accent1">
                    <a:lumMod val="75000"/>
                  </a:schemeClr>
                </a:solidFill>
              </a:rPr>
              <a:t>non-measuring</a:t>
            </a:r>
            <a:r>
              <a:rPr lang="hr-HR" sz="2400" b="1" dirty="0" smtClean="0">
                <a:solidFill>
                  <a:schemeClr val="accent1">
                    <a:lumMod val="75000"/>
                  </a:schemeClr>
                </a:solidFill>
              </a:rPr>
              <a:t> </a:t>
            </a:r>
            <a:r>
              <a:rPr lang="en-GB" sz="2400" b="1" dirty="0" smtClean="0">
                <a:solidFill>
                  <a:schemeClr val="accent1">
                    <a:lumMod val="75000"/>
                  </a:schemeClr>
                </a:solidFill>
              </a:rPr>
              <a:t>equipment is almost as important as the selection of measuring equipment.</a:t>
            </a:r>
            <a:endParaRPr lang="hr-HR" sz="2400" b="1" dirty="0" smtClean="0">
              <a:solidFill>
                <a:schemeClr val="accent1">
                  <a:lumMod val="75000"/>
                </a:schemeClr>
              </a:solidFill>
            </a:endParaRPr>
          </a:p>
          <a:p>
            <a:endParaRPr lang="hr-HR" sz="2400" b="1" dirty="0" smtClean="0">
              <a:solidFill>
                <a:schemeClr val="accent1">
                  <a:lumMod val="75000"/>
                </a:schemeClr>
              </a:solidFill>
            </a:endParaRPr>
          </a:p>
          <a:p>
            <a:r>
              <a:rPr lang="en-GB" sz="2400" b="1" dirty="0" smtClean="0">
                <a:solidFill>
                  <a:srgbClr val="FF0000"/>
                </a:solidFill>
              </a:rPr>
              <a:t>Only properly selected </a:t>
            </a:r>
            <a:r>
              <a:rPr lang="hr-HR" sz="2400" b="1" dirty="0" err="1" smtClean="0">
                <a:solidFill>
                  <a:srgbClr val="FF0000"/>
                </a:solidFill>
              </a:rPr>
              <a:t>non-measuring</a:t>
            </a:r>
            <a:r>
              <a:rPr lang="en-GB" sz="2400" b="1" dirty="0" smtClean="0">
                <a:solidFill>
                  <a:srgbClr val="FF0000"/>
                </a:solidFill>
              </a:rPr>
              <a:t> equipment will enable measurements that will result in the data of satisfactory quality and will ensure investment in measurement equipment.</a:t>
            </a:r>
            <a:endParaRPr lang="hr-HR" sz="2400" b="1" dirty="0" smtClean="0">
              <a:solidFill>
                <a:srgbClr val="FF0000"/>
              </a:solidFill>
            </a:endParaRPr>
          </a:p>
          <a:p>
            <a:endParaRPr lang="hr-HR" sz="2400" b="1" dirty="0" smtClean="0">
              <a:solidFill>
                <a:srgbClr val="FF0000"/>
              </a:solidFill>
            </a:endParaRPr>
          </a:p>
          <a:p>
            <a:r>
              <a:rPr lang="en-GB" sz="2400" b="1" dirty="0" smtClean="0">
                <a:solidFill>
                  <a:schemeClr val="accent1">
                    <a:lumMod val="75000"/>
                  </a:schemeClr>
                </a:solidFill>
              </a:rPr>
              <a:t>For this reason, it is important during purchasing such equipment does not use improvisations and unjustified economy. </a:t>
            </a:r>
            <a:r>
              <a:rPr lang="en-GB" sz="2400" b="1" dirty="0">
                <a:solidFill>
                  <a:schemeClr val="accent1">
                    <a:lumMod val="75000"/>
                  </a:schemeClr>
                </a:solidFill>
              </a:rPr>
              <a:t>It should be noted that some of the components of the non-measuring equipment are subject to regulations in the field of fire protection and safety at work and that their design, maintenance and certification require engage of authorized institutions</a:t>
            </a:r>
            <a:r>
              <a:rPr lang="en-GB" sz="2400" b="1" dirty="0" smtClean="0">
                <a:solidFill>
                  <a:schemeClr val="accent1">
                    <a:lumMod val="75000"/>
                  </a:schemeClr>
                </a:solidFill>
              </a:rPr>
              <a:t>.</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METHODS OF MEASUREMENTS</a:t>
            </a:r>
          </a:p>
        </p:txBody>
      </p:sp>
      <p:grpSp>
        <p:nvGrpSpPr>
          <p:cNvPr id="2" name="Group 5"/>
          <p:cNvGrpSpPr/>
          <p:nvPr/>
        </p:nvGrpSpPr>
        <p:grpSpPr>
          <a:xfrm>
            <a:off x="376239" y="6334443"/>
            <a:ext cx="4817553" cy="439123"/>
            <a:chOff x="71999" y="6334443"/>
            <a:chExt cx="481755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81755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7170" name="Picture 2"/>
          <p:cNvPicPr>
            <a:picLocks noChangeAspect="1" noChangeArrowheads="1"/>
          </p:cNvPicPr>
          <p:nvPr/>
        </p:nvPicPr>
        <p:blipFill>
          <a:blip r:embed="rId4" cstate="print"/>
          <a:srcRect/>
          <a:stretch>
            <a:fillRect/>
          </a:stretch>
        </p:blipFill>
        <p:spPr bwMode="auto">
          <a:xfrm>
            <a:off x="2303388" y="1409701"/>
            <a:ext cx="4649861" cy="3495674"/>
          </a:xfrm>
          <a:prstGeom prst="rect">
            <a:avLst/>
          </a:prstGeom>
          <a:noFill/>
          <a:ln w="9525">
            <a:noFill/>
            <a:miter lim="800000"/>
            <a:headEnd/>
            <a:tailEnd/>
          </a:ln>
        </p:spPr>
      </p:pic>
      <p:sp>
        <p:nvSpPr>
          <p:cNvPr id="10" name="TextBox 9"/>
          <p:cNvSpPr txBox="1"/>
          <p:nvPr/>
        </p:nvSpPr>
        <p:spPr>
          <a:xfrm>
            <a:off x="219075" y="5124450"/>
            <a:ext cx="8724900" cy="830997"/>
          </a:xfrm>
          <a:prstGeom prst="rect">
            <a:avLst/>
          </a:prstGeom>
          <a:noFill/>
        </p:spPr>
        <p:txBody>
          <a:bodyPr wrap="square" rtlCol="0">
            <a:spAutoFit/>
          </a:bodyPr>
          <a:lstStyle/>
          <a:p>
            <a:r>
              <a:rPr lang="en-GB" sz="2400" b="1" dirty="0" err="1" smtClean="0">
                <a:solidFill>
                  <a:schemeClr val="accent1">
                    <a:lumMod val="75000"/>
                  </a:schemeClr>
                </a:solidFill>
              </a:rPr>
              <a:t>Izothermic</a:t>
            </a:r>
            <a:r>
              <a:rPr lang="en-GB" sz="2400" b="1" dirty="0" smtClean="0">
                <a:solidFill>
                  <a:schemeClr val="accent1">
                    <a:lumMod val="75000"/>
                  </a:schemeClr>
                </a:solidFill>
              </a:rPr>
              <a:t> </a:t>
            </a:r>
            <a:r>
              <a:rPr lang="en-GB" sz="2400" b="1" dirty="0">
                <a:solidFill>
                  <a:schemeClr val="accent1">
                    <a:lumMod val="75000"/>
                  </a:schemeClr>
                </a:solidFill>
              </a:rPr>
              <a:t>shelter from the outside (also the elements of sampling and air conditioning systems are visible).</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METHODS OF MEASUREMENTS</a:t>
            </a:r>
          </a:p>
        </p:txBody>
      </p:sp>
      <p:grpSp>
        <p:nvGrpSpPr>
          <p:cNvPr id="2" name="Group 5"/>
          <p:cNvGrpSpPr/>
          <p:nvPr/>
        </p:nvGrpSpPr>
        <p:grpSpPr>
          <a:xfrm>
            <a:off x="376239" y="6334443"/>
            <a:ext cx="5009577" cy="439123"/>
            <a:chOff x="71999" y="6334443"/>
            <a:chExt cx="5009577"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009577"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8194" name="Picture 2"/>
          <p:cNvPicPr>
            <a:picLocks noChangeAspect="1" noChangeArrowheads="1"/>
          </p:cNvPicPr>
          <p:nvPr/>
        </p:nvPicPr>
        <p:blipFill>
          <a:blip r:embed="rId4" cstate="print"/>
          <a:srcRect/>
          <a:stretch>
            <a:fillRect/>
          </a:stretch>
        </p:blipFill>
        <p:spPr bwMode="auto">
          <a:xfrm>
            <a:off x="690561" y="1314450"/>
            <a:ext cx="3771901" cy="5029200"/>
          </a:xfrm>
          <a:prstGeom prst="rect">
            <a:avLst/>
          </a:prstGeom>
          <a:noFill/>
          <a:ln w="9525">
            <a:noFill/>
            <a:miter lim="800000"/>
            <a:headEnd/>
            <a:tailEnd/>
          </a:ln>
        </p:spPr>
      </p:pic>
      <p:sp>
        <p:nvSpPr>
          <p:cNvPr id="10" name="TextBox 9"/>
          <p:cNvSpPr txBox="1"/>
          <p:nvPr/>
        </p:nvSpPr>
        <p:spPr>
          <a:xfrm>
            <a:off x="4648200" y="3019425"/>
            <a:ext cx="4381500" cy="1569660"/>
          </a:xfrm>
          <a:prstGeom prst="rect">
            <a:avLst/>
          </a:prstGeom>
          <a:noFill/>
        </p:spPr>
        <p:txBody>
          <a:bodyPr wrap="square" rtlCol="0">
            <a:spAutoFit/>
          </a:bodyPr>
          <a:lstStyle/>
          <a:p>
            <a:r>
              <a:rPr lang="en-GB" sz="2400" b="1" dirty="0">
                <a:solidFill>
                  <a:schemeClr val="accent1">
                    <a:lumMod val="75000"/>
                  </a:schemeClr>
                </a:solidFill>
              </a:rPr>
              <a:t>Isothermal shelter from the inside (measuring instruments placed in appropriate standardized frames).</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METHODS OF MEASUREMENTS</a:t>
            </a:r>
          </a:p>
        </p:txBody>
      </p:sp>
      <p:grpSp>
        <p:nvGrpSpPr>
          <p:cNvPr id="2" name="Group 5"/>
          <p:cNvGrpSpPr/>
          <p:nvPr/>
        </p:nvGrpSpPr>
        <p:grpSpPr>
          <a:xfrm>
            <a:off x="376239" y="6334443"/>
            <a:ext cx="5000433" cy="439123"/>
            <a:chOff x="71999" y="6334443"/>
            <a:chExt cx="500043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00043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9218" name="Picture 2"/>
          <p:cNvPicPr>
            <a:picLocks noChangeAspect="1" noChangeArrowheads="1"/>
          </p:cNvPicPr>
          <p:nvPr/>
        </p:nvPicPr>
        <p:blipFill>
          <a:blip r:embed="rId4" cstate="print"/>
          <a:srcRect/>
          <a:stretch>
            <a:fillRect/>
          </a:stretch>
        </p:blipFill>
        <p:spPr bwMode="auto">
          <a:xfrm>
            <a:off x="1013184" y="1481139"/>
            <a:ext cx="2853965" cy="4773010"/>
          </a:xfrm>
          <a:prstGeom prst="rect">
            <a:avLst/>
          </a:prstGeom>
          <a:noFill/>
          <a:ln w="9525">
            <a:noFill/>
            <a:miter lim="800000"/>
            <a:headEnd/>
            <a:tailEnd/>
          </a:ln>
        </p:spPr>
      </p:pic>
      <p:sp>
        <p:nvSpPr>
          <p:cNvPr id="10" name="TextBox 9"/>
          <p:cNvSpPr txBox="1"/>
          <p:nvPr/>
        </p:nvSpPr>
        <p:spPr>
          <a:xfrm>
            <a:off x="3695700" y="3390900"/>
            <a:ext cx="5143500" cy="830997"/>
          </a:xfrm>
          <a:prstGeom prst="rect">
            <a:avLst/>
          </a:prstGeom>
          <a:noFill/>
        </p:spPr>
        <p:txBody>
          <a:bodyPr wrap="square" rtlCol="0">
            <a:spAutoFit/>
          </a:bodyPr>
          <a:lstStyle/>
          <a:p>
            <a:r>
              <a:rPr lang="en-GB" sz="2400" b="1" dirty="0" smtClean="0">
                <a:solidFill>
                  <a:schemeClr val="accent1">
                    <a:lumMod val="75000"/>
                  </a:schemeClr>
                </a:solidFill>
              </a:rPr>
              <a:t>An air sampling </a:t>
            </a:r>
            <a:r>
              <a:rPr lang="en-GB" sz="2400" b="1" dirty="0">
                <a:solidFill>
                  <a:schemeClr val="accent1">
                    <a:lumMod val="75000"/>
                  </a:schemeClr>
                </a:solidFill>
              </a:rPr>
              <a:t>system </a:t>
            </a:r>
            <a:r>
              <a:rPr lang="en-GB" sz="2400" b="1" dirty="0" smtClean="0">
                <a:solidFill>
                  <a:schemeClr val="accent1">
                    <a:lumMod val="75000"/>
                  </a:schemeClr>
                </a:solidFill>
              </a:rPr>
              <a:t>for measurement of gaseous pollutants.</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METHODS OF MEASUREMENTS</a:t>
            </a:r>
          </a:p>
        </p:txBody>
      </p:sp>
      <p:grpSp>
        <p:nvGrpSpPr>
          <p:cNvPr id="2" name="Group 5"/>
          <p:cNvGrpSpPr/>
          <p:nvPr/>
        </p:nvGrpSpPr>
        <p:grpSpPr>
          <a:xfrm>
            <a:off x="376239" y="6334443"/>
            <a:ext cx="5165025" cy="439123"/>
            <a:chOff x="71999" y="6334443"/>
            <a:chExt cx="516502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16502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247270" y="1371378"/>
            <a:ext cx="8705850" cy="4524315"/>
          </a:xfrm>
          <a:prstGeom prst="rect">
            <a:avLst/>
          </a:prstGeom>
          <a:noFill/>
        </p:spPr>
        <p:txBody>
          <a:bodyPr wrap="square" rtlCol="0">
            <a:spAutoFit/>
          </a:bodyPr>
          <a:lstStyle/>
          <a:p>
            <a:r>
              <a:rPr lang="hr-HR" sz="2400" b="1" dirty="0" smtClean="0">
                <a:solidFill>
                  <a:schemeClr val="accent6">
                    <a:lumMod val="75000"/>
                  </a:schemeClr>
                </a:solidFill>
              </a:rPr>
              <a:t>Network </a:t>
            </a:r>
            <a:r>
              <a:rPr lang="hr-HR" sz="2400" b="1" dirty="0" err="1" smtClean="0">
                <a:solidFill>
                  <a:schemeClr val="accent6">
                    <a:lumMod val="75000"/>
                  </a:schemeClr>
                </a:solidFill>
              </a:rPr>
              <a:t>organizational</a:t>
            </a:r>
            <a:r>
              <a:rPr lang="hr-HR" sz="2400" b="1" dirty="0" smtClean="0">
                <a:solidFill>
                  <a:schemeClr val="accent6">
                    <a:lumMod val="75000"/>
                  </a:schemeClr>
                </a:solidFill>
              </a:rPr>
              <a:t> </a:t>
            </a:r>
            <a:r>
              <a:rPr lang="hr-HR" sz="2400" b="1" dirty="0" err="1" smtClean="0">
                <a:solidFill>
                  <a:schemeClr val="accent6">
                    <a:lumMod val="75000"/>
                  </a:schemeClr>
                </a:solidFill>
              </a:rPr>
              <a:t>structure</a:t>
            </a:r>
            <a:endParaRPr lang="hr-HR" sz="2400" b="1" dirty="0" smtClean="0">
              <a:solidFill>
                <a:schemeClr val="accent6">
                  <a:lumMod val="75000"/>
                </a:schemeClr>
              </a:solidFill>
            </a:endParaRPr>
          </a:p>
          <a:p>
            <a:r>
              <a:rPr lang="en-GB" sz="2400" b="1" dirty="0">
                <a:solidFill>
                  <a:schemeClr val="accent1">
                    <a:lumMod val="75000"/>
                  </a:schemeClr>
                </a:solidFill>
              </a:rPr>
              <a:t>Managing </a:t>
            </a:r>
            <a:r>
              <a:rPr lang="en-GB" sz="2400" b="1" dirty="0" smtClean="0">
                <a:solidFill>
                  <a:schemeClr val="accent1">
                    <a:lumMod val="75000"/>
                  </a:schemeClr>
                </a:solidFill>
              </a:rPr>
              <a:t>of air </a:t>
            </a:r>
            <a:r>
              <a:rPr lang="en-GB" sz="2400" b="1" dirty="0">
                <a:solidFill>
                  <a:schemeClr val="accent1">
                    <a:lumMod val="75000"/>
                  </a:schemeClr>
                </a:solidFill>
              </a:rPr>
              <a:t>quality </a:t>
            </a:r>
            <a:r>
              <a:rPr lang="en-GB" sz="2400" b="1" dirty="0" smtClean="0">
                <a:solidFill>
                  <a:schemeClr val="accent1">
                    <a:lumMod val="75000"/>
                  </a:schemeClr>
                </a:solidFill>
              </a:rPr>
              <a:t>monitoring networks is an extremely demanding task. </a:t>
            </a:r>
            <a:r>
              <a:rPr lang="en-GB" sz="2400" b="1" dirty="0">
                <a:solidFill>
                  <a:schemeClr val="accent1">
                    <a:lumMod val="75000"/>
                  </a:schemeClr>
                </a:solidFill>
              </a:rPr>
              <a:t>Because of the </a:t>
            </a:r>
            <a:r>
              <a:rPr lang="en-GB" sz="2400" b="1" dirty="0" err="1">
                <a:solidFill>
                  <a:schemeClr val="accent1">
                    <a:lumMod val="75000"/>
                  </a:schemeClr>
                </a:solidFill>
              </a:rPr>
              <a:t>multidisciplinarity</a:t>
            </a:r>
            <a:r>
              <a:rPr lang="en-GB" sz="2400" b="1" dirty="0">
                <a:solidFill>
                  <a:schemeClr val="accent1">
                    <a:lumMod val="75000"/>
                  </a:schemeClr>
                </a:solidFill>
              </a:rPr>
              <a:t>, complexity and complexity of the work that must be done to make a network meet its goals, this job is rarely carried out by an institution </a:t>
            </a:r>
            <a:r>
              <a:rPr lang="en-GB" sz="2400" b="1" dirty="0" smtClean="0">
                <a:solidFill>
                  <a:schemeClr val="accent1">
                    <a:lumMod val="75000"/>
                  </a:schemeClr>
                </a:solidFill>
              </a:rPr>
              <a:t>independently</a:t>
            </a:r>
            <a:r>
              <a:rPr lang="en-GB" sz="2400" b="1" dirty="0">
                <a:solidFill>
                  <a:schemeClr val="accent1">
                    <a:lumMod val="75000"/>
                  </a:schemeClr>
                </a:solidFill>
              </a:rPr>
              <a:t>. Most often, one umbrella organization coordinates the work of several institutions that carry out every part of their </a:t>
            </a:r>
            <a:r>
              <a:rPr lang="en-GB" sz="2400" b="1" dirty="0" smtClean="0">
                <a:solidFill>
                  <a:schemeClr val="accent1">
                    <a:lumMod val="75000"/>
                  </a:schemeClr>
                </a:solidFill>
              </a:rPr>
              <a:t>work. </a:t>
            </a:r>
            <a:r>
              <a:rPr lang="en-GB" sz="2400" b="1" dirty="0">
                <a:solidFill>
                  <a:schemeClr val="accent1">
                    <a:lumMod val="75000"/>
                  </a:schemeClr>
                </a:solidFill>
              </a:rPr>
              <a:t>Although the organizational structure will depend on different factors, primarily on the goals and complexity of the network itself (covering area, number of stations, polluting substances monitored, equipment, etc.), the basic criterion for assessing a good network organization is its functionality.</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5.1 </a:t>
            </a:r>
            <a:r>
              <a:rPr lang="en-GB" sz="2800" b="1" dirty="0" smtClean="0">
                <a:solidFill>
                  <a:schemeClr val="tx2"/>
                </a:solidFill>
                <a:effectLst>
                  <a:glow>
                    <a:srgbClr val="7F7F7F">
                      <a:alpha val="35000"/>
                    </a:srgbClr>
                  </a:glow>
                </a:effectLst>
              </a:rPr>
              <a:t>THE MAIN OBJECTIVES </a:t>
            </a:r>
            <a:endParaRPr lang="hr-HR" sz="2800" b="1" dirty="0" smtClean="0">
              <a:solidFill>
                <a:schemeClr val="tx2"/>
              </a:solidFill>
              <a:effectLst>
                <a:glow>
                  <a:srgbClr val="7F7F7F">
                    <a:alpha val="35000"/>
                  </a:srgbClr>
                </a:glow>
              </a:effectLst>
            </a:endParaRPr>
          </a:p>
        </p:txBody>
      </p:sp>
      <p:grpSp>
        <p:nvGrpSpPr>
          <p:cNvPr id="3" name="Group 3"/>
          <p:cNvGrpSpPr>
            <a:grpSpLocks noChangeAspect="1"/>
          </p:cNvGrpSpPr>
          <p:nvPr/>
        </p:nvGrpSpPr>
        <p:grpSpPr bwMode="auto">
          <a:xfrm>
            <a:off x="442354" y="6362429"/>
            <a:ext cx="4500798" cy="411137"/>
            <a:chOff x="14858" y="6031800"/>
            <a:chExt cx="7310481" cy="703818"/>
          </a:xfrm>
        </p:grpSpPr>
        <p:pic>
          <p:nvPicPr>
            <p:cNvPr id="1434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pic>
        <p:nvPicPr>
          <p:cNvPr id="11"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2" name="TextBox 11"/>
          <p:cNvSpPr txBox="1"/>
          <p:nvPr/>
        </p:nvSpPr>
        <p:spPr>
          <a:xfrm>
            <a:off x="342900" y="2505075"/>
            <a:ext cx="8524875" cy="2308324"/>
          </a:xfrm>
          <a:prstGeom prst="rect">
            <a:avLst/>
          </a:prstGeom>
          <a:noFill/>
        </p:spPr>
        <p:txBody>
          <a:bodyPr wrap="square" rtlCol="0">
            <a:spAutoFit/>
          </a:bodyPr>
          <a:lstStyle/>
          <a:p>
            <a:r>
              <a:rPr lang="en-GB" sz="2400" b="1" dirty="0">
                <a:solidFill>
                  <a:schemeClr val="accent1">
                    <a:lumMod val="75000"/>
                  </a:schemeClr>
                </a:solidFill>
              </a:rPr>
              <a:t>The first step in designing the air quality monitoring network is to define the goals that this network must meet</a:t>
            </a:r>
            <a:r>
              <a:rPr lang="en-GB" sz="2400" b="1" dirty="0" smtClean="0">
                <a:solidFill>
                  <a:schemeClr val="accent1">
                    <a:lumMod val="75000"/>
                  </a:schemeClr>
                </a:solidFill>
              </a:rPr>
              <a:t>. </a:t>
            </a:r>
            <a:r>
              <a:rPr lang="en-GB" sz="2400" b="1" dirty="0">
                <a:solidFill>
                  <a:schemeClr val="accent1">
                    <a:lumMod val="75000"/>
                  </a:schemeClr>
                </a:solidFill>
              </a:rPr>
              <a:t>When designing a network, it is important to keep in mind that investments do not stop with the purchase of very expensive equipment. It is a long-term expenditure for measuring and technical network management.</a:t>
            </a:r>
            <a:endParaRPr lang="hr-HR" sz="2400" b="1" dirty="0">
              <a:solidFill>
                <a:schemeClr val="accent1">
                  <a:lumMod val="75000"/>
                </a:schemeClr>
              </a:solidFill>
            </a:endParaRPr>
          </a:p>
        </p:txBody>
      </p:sp>
      <p:sp>
        <p:nvSpPr>
          <p:cNvPr id="10" name="Rectangle 9"/>
          <p:cNvSpPr/>
          <p:nvPr/>
        </p:nvSpPr>
        <p:spPr>
          <a:xfrm>
            <a:off x="376239" y="6334443"/>
            <a:ext cx="4625529"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METHODS OF MEASUREMENTS</a:t>
            </a:r>
          </a:p>
        </p:txBody>
      </p:sp>
      <p:grpSp>
        <p:nvGrpSpPr>
          <p:cNvPr id="2" name="Group 5"/>
          <p:cNvGrpSpPr/>
          <p:nvPr/>
        </p:nvGrpSpPr>
        <p:grpSpPr>
          <a:xfrm>
            <a:off x="331056" y="6355010"/>
            <a:ext cx="4606704" cy="439123"/>
            <a:chOff x="71999" y="6334443"/>
            <a:chExt cx="4606704"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606704"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10242" name="Picture 2"/>
          <p:cNvPicPr>
            <a:picLocks noChangeAspect="1" noChangeArrowheads="1"/>
          </p:cNvPicPr>
          <p:nvPr/>
        </p:nvPicPr>
        <p:blipFill>
          <a:blip r:embed="rId4" cstate="print"/>
          <a:srcRect/>
          <a:stretch>
            <a:fillRect/>
          </a:stretch>
        </p:blipFill>
        <p:spPr bwMode="auto">
          <a:xfrm>
            <a:off x="1323975" y="1301298"/>
            <a:ext cx="6067424" cy="4352101"/>
          </a:xfrm>
          <a:prstGeom prst="rect">
            <a:avLst/>
          </a:prstGeom>
          <a:noFill/>
          <a:ln w="9525">
            <a:noFill/>
            <a:miter lim="800000"/>
            <a:headEnd/>
            <a:tailEnd/>
          </a:ln>
        </p:spPr>
      </p:pic>
      <p:sp>
        <p:nvSpPr>
          <p:cNvPr id="10" name="TextBox 9"/>
          <p:cNvSpPr txBox="1"/>
          <p:nvPr/>
        </p:nvSpPr>
        <p:spPr>
          <a:xfrm>
            <a:off x="1116174" y="5588706"/>
            <a:ext cx="6391275" cy="830997"/>
          </a:xfrm>
          <a:prstGeom prst="rect">
            <a:avLst/>
          </a:prstGeom>
          <a:noFill/>
        </p:spPr>
        <p:txBody>
          <a:bodyPr wrap="square" rtlCol="0">
            <a:spAutoFit/>
          </a:bodyPr>
          <a:lstStyle/>
          <a:p>
            <a:pPr algn="ctr"/>
            <a:r>
              <a:rPr lang="en-GB" sz="2400" b="1" dirty="0" smtClean="0">
                <a:solidFill>
                  <a:schemeClr val="accent6">
                    <a:lumMod val="75000"/>
                  </a:schemeClr>
                </a:solidFill>
              </a:rPr>
              <a:t>The typical organizational structure of the network</a:t>
            </a:r>
            <a:endParaRPr lang="hr-HR" sz="2400" b="1" dirty="0">
              <a:solidFill>
                <a:schemeClr val="accent6">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METHODS OF MEASUREMENTS</a:t>
            </a:r>
          </a:p>
        </p:txBody>
      </p:sp>
      <p:grpSp>
        <p:nvGrpSpPr>
          <p:cNvPr id="2" name="Group 5"/>
          <p:cNvGrpSpPr/>
          <p:nvPr/>
        </p:nvGrpSpPr>
        <p:grpSpPr>
          <a:xfrm>
            <a:off x="376239" y="6334443"/>
            <a:ext cx="4872417" cy="439123"/>
            <a:chOff x="71999" y="6334443"/>
            <a:chExt cx="4872417"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872417"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409575" y="1457325"/>
            <a:ext cx="8277225" cy="1938992"/>
          </a:xfrm>
          <a:prstGeom prst="rect">
            <a:avLst/>
          </a:prstGeom>
          <a:noFill/>
        </p:spPr>
        <p:txBody>
          <a:bodyPr wrap="square" rtlCol="0">
            <a:spAutoFit/>
          </a:bodyPr>
          <a:lstStyle/>
          <a:p>
            <a:r>
              <a:rPr lang="en-GB" sz="2400" b="1" dirty="0">
                <a:solidFill>
                  <a:schemeClr val="accent1">
                    <a:lumMod val="75000"/>
                  </a:schemeClr>
                </a:solidFill>
              </a:rPr>
              <a:t>To be able to perform its function properly, each of the organizational subunits should be well-teamed and equipped. Subgroups so assembled can often perform their specialized work for several different networks. In continuation</a:t>
            </a:r>
          </a:p>
          <a:p>
            <a:r>
              <a:rPr lang="en-GB" sz="2400" b="1" dirty="0">
                <a:solidFill>
                  <a:schemeClr val="accent1">
                    <a:lumMod val="75000"/>
                  </a:schemeClr>
                </a:solidFill>
              </a:rPr>
              <a:t>the most important organizational subunits will be described.</a:t>
            </a:r>
            <a:endParaRPr lang="hr-HR" sz="2400" b="1" dirty="0">
              <a:solidFill>
                <a:schemeClr val="accent1">
                  <a:lumMod val="75000"/>
                </a:schemeClr>
              </a:solidFill>
            </a:endParaRPr>
          </a:p>
        </p:txBody>
      </p:sp>
      <p:sp>
        <p:nvSpPr>
          <p:cNvPr id="10" name="TextBox 9"/>
          <p:cNvSpPr txBox="1"/>
          <p:nvPr/>
        </p:nvSpPr>
        <p:spPr>
          <a:xfrm>
            <a:off x="514350" y="3676650"/>
            <a:ext cx="8267700" cy="2308324"/>
          </a:xfrm>
          <a:prstGeom prst="rect">
            <a:avLst/>
          </a:prstGeom>
          <a:noFill/>
        </p:spPr>
        <p:txBody>
          <a:bodyPr wrap="square" rtlCol="0">
            <a:spAutoFit/>
          </a:bodyPr>
          <a:lstStyle/>
          <a:p>
            <a:r>
              <a:rPr lang="en-GB" sz="2400" b="1" dirty="0">
                <a:solidFill>
                  <a:schemeClr val="accent6">
                    <a:lumMod val="75000"/>
                  </a:schemeClr>
                </a:solidFill>
              </a:rPr>
              <a:t>Coordination of network operation and development</a:t>
            </a:r>
          </a:p>
          <a:p>
            <a:endParaRPr lang="en-GB" sz="2400" b="1" dirty="0">
              <a:solidFill>
                <a:schemeClr val="accent6">
                  <a:lumMod val="75000"/>
                </a:schemeClr>
              </a:solidFill>
            </a:endParaRPr>
          </a:p>
          <a:p>
            <a:r>
              <a:rPr lang="en-GB" sz="2400" b="1" dirty="0">
                <a:solidFill>
                  <a:schemeClr val="accent1">
                    <a:lumMod val="75000"/>
                  </a:schemeClr>
                </a:solidFill>
              </a:rPr>
              <a:t>This subunit, of course, is the most important for every network. </a:t>
            </a:r>
            <a:r>
              <a:rPr lang="en-GB" sz="2400" b="1" dirty="0">
                <a:solidFill>
                  <a:schemeClr val="accent6">
                    <a:lumMod val="75000"/>
                  </a:schemeClr>
                </a:solidFill>
              </a:rPr>
              <a:t>Its basic function is to maintain functionality and meet network goals. </a:t>
            </a:r>
            <a:r>
              <a:rPr lang="en-GB" sz="2400" b="1" dirty="0">
                <a:solidFill>
                  <a:schemeClr val="accent1">
                    <a:lumMod val="75000"/>
                  </a:schemeClr>
                </a:solidFill>
              </a:rPr>
              <a:t>In this </a:t>
            </a:r>
            <a:r>
              <a:rPr lang="en-GB" sz="2400" b="1" dirty="0" smtClean="0">
                <a:solidFill>
                  <a:schemeClr val="accent1">
                    <a:lumMod val="75000"/>
                  </a:schemeClr>
                </a:solidFill>
              </a:rPr>
              <a:t>subunit </a:t>
            </a:r>
            <a:r>
              <a:rPr lang="en-GB" sz="2400" b="1" dirty="0">
                <a:solidFill>
                  <a:schemeClr val="accent1">
                    <a:lumMod val="75000"/>
                  </a:schemeClr>
                </a:solidFill>
              </a:rPr>
              <a:t>most often there are representatives of </a:t>
            </a:r>
            <a:r>
              <a:rPr lang="en-GB" sz="2400" b="1" dirty="0" smtClean="0">
                <a:solidFill>
                  <a:schemeClr val="accent1">
                    <a:lumMod val="75000"/>
                  </a:schemeClr>
                </a:solidFill>
              </a:rPr>
              <a:t>network investors, i.e. </a:t>
            </a:r>
            <a:r>
              <a:rPr lang="en-GB" sz="2400" b="1" dirty="0">
                <a:solidFill>
                  <a:schemeClr val="accent1">
                    <a:lumMod val="75000"/>
                  </a:schemeClr>
                </a:solidFill>
              </a:rPr>
              <a:t>its owners.</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METHODS OF MEASUREMENTS</a:t>
            </a:r>
          </a:p>
        </p:txBody>
      </p:sp>
      <p:grpSp>
        <p:nvGrpSpPr>
          <p:cNvPr id="2" name="Group 5"/>
          <p:cNvGrpSpPr/>
          <p:nvPr/>
        </p:nvGrpSpPr>
        <p:grpSpPr>
          <a:xfrm>
            <a:off x="376239" y="6334443"/>
            <a:ext cx="5091873" cy="439123"/>
            <a:chOff x="71999" y="6334443"/>
            <a:chExt cx="509187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09187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314325" y="1466850"/>
            <a:ext cx="8686800" cy="4524315"/>
          </a:xfrm>
          <a:prstGeom prst="rect">
            <a:avLst/>
          </a:prstGeom>
          <a:noFill/>
        </p:spPr>
        <p:txBody>
          <a:bodyPr wrap="square" rtlCol="0">
            <a:spAutoFit/>
          </a:bodyPr>
          <a:lstStyle/>
          <a:p>
            <a:r>
              <a:rPr lang="en-GB" sz="2400" b="1" dirty="0" smtClean="0">
                <a:solidFill>
                  <a:schemeClr val="accent1">
                    <a:lumMod val="75000"/>
                  </a:schemeClr>
                </a:solidFill>
              </a:rPr>
              <a:t>It is their responsibility to ensure the data for which is invested into the network</a:t>
            </a:r>
            <a:r>
              <a:rPr lang="en-GB" sz="2400" b="1" dirty="0">
                <a:solidFill>
                  <a:schemeClr val="accent1">
                    <a:lumMod val="75000"/>
                  </a:schemeClr>
                </a:solidFill>
              </a:rPr>
              <a:t>. To perform this task, they engage other subunits, monitor them and provide them with the necessary resources</a:t>
            </a:r>
            <a:r>
              <a:rPr lang="en-GB" sz="2400" b="1" dirty="0" smtClean="0">
                <a:solidFill>
                  <a:schemeClr val="accent1">
                    <a:lumMod val="75000"/>
                  </a:schemeClr>
                </a:solidFill>
              </a:rPr>
              <a:t>.</a:t>
            </a:r>
          </a:p>
          <a:p>
            <a:endParaRPr lang="hr-HR" sz="2400" b="1" dirty="0" smtClean="0">
              <a:solidFill>
                <a:schemeClr val="accent1">
                  <a:lumMod val="75000"/>
                </a:schemeClr>
              </a:solidFill>
            </a:endParaRPr>
          </a:p>
          <a:p>
            <a:r>
              <a:rPr lang="en-GB" sz="2400" b="1" dirty="0">
                <a:solidFill>
                  <a:schemeClr val="accent1">
                    <a:lumMod val="75000"/>
                  </a:schemeClr>
                </a:solidFill>
              </a:rPr>
              <a:t>For large State-owned network, that work is usually performed by Ministry  or agency responsible for the </a:t>
            </a:r>
            <a:r>
              <a:rPr lang="en-GB" sz="2400" b="1" dirty="0" smtClean="0">
                <a:solidFill>
                  <a:schemeClr val="accent1">
                    <a:lumMod val="75000"/>
                  </a:schemeClr>
                </a:solidFill>
              </a:rPr>
              <a:t>environmentally protection, </a:t>
            </a:r>
            <a:r>
              <a:rPr lang="en-GB" sz="2400" b="1" dirty="0">
                <a:solidFill>
                  <a:schemeClr val="accent1">
                    <a:lumMod val="75000"/>
                  </a:schemeClr>
                </a:solidFill>
              </a:rPr>
              <a:t>and in local networks the offices of local governments </a:t>
            </a:r>
            <a:r>
              <a:rPr lang="en-GB" sz="2400" b="1" dirty="0" smtClean="0">
                <a:solidFill>
                  <a:schemeClr val="accent1">
                    <a:lumMod val="75000"/>
                  </a:schemeClr>
                </a:solidFill>
              </a:rPr>
              <a:t>responsible for the </a:t>
            </a:r>
            <a:r>
              <a:rPr lang="en-GB" sz="2400" b="1" dirty="0">
                <a:solidFill>
                  <a:schemeClr val="accent1">
                    <a:lumMod val="75000"/>
                  </a:schemeClr>
                </a:solidFill>
              </a:rPr>
              <a:t>same area.</a:t>
            </a:r>
            <a:endParaRPr lang="hr-HR" sz="2400" b="1" dirty="0" smtClean="0">
              <a:solidFill>
                <a:srgbClr val="FF0000"/>
              </a:solidFill>
            </a:endParaRPr>
          </a:p>
          <a:p>
            <a:r>
              <a:rPr lang="en-GB" sz="2400" b="1" dirty="0" smtClean="0">
                <a:solidFill>
                  <a:srgbClr val="FF0000"/>
                </a:solidFill>
              </a:rPr>
              <a:t>The function of supervision over the work of the laboratory is most often done through inspection of environmental protection inspector sand/or quality of laboratory work is checked by the system of accreditation through the accreditation agency.</a:t>
            </a:r>
            <a:endParaRPr lang="hr-HR" sz="2400" b="1" dirty="0">
              <a:solidFill>
                <a:srgbClr val="FF0000"/>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METHODS OF MEASUREMENTS</a:t>
            </a:r>
          </a:p>
        </p:txBody>
      </p:sp>
      <p:grpSp>
        <p:nvGrpSpPr>
          <p:cNvPr id="2" name="Group 5"/>
          <p:cNvGrpSpPr/>
          <p:nvPr/>
        </p:nvGrpSpPr>
        <p:grpSpPr>
          <a:xfrm>
            <a:off x="376239" y="6334443"/>
            <a:ext cx="5082729" cy="439123"/>
            <a:chOff x="71999" y="6334443"/>
            <a:chExt cx="5082729"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082729"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409574" y="1552575"/>
            <a:ext cx="8582025" cy="4154984"/>
          </a:xfrm>
          <a:prstGeom prst="rect">
            <a:avLst/>
          </a:prstGeom>
          <a:noFill/>
        </p:spPr>
        <p:txBody>
          <a:bodyPr wrap="square" rtlCol="0">
            <a:spAutoFit/>
          </a:bodyPr>
          <a:lstStyle/>
          <a:p>
            <a:r>
              <a:rPr lang="en-GB" sz="2400" b="1" dirty="0" smtClean="0">
                <a:solidFill>
                  <a:schemeClr val="accent6">
                    <a:lumMod val="75000"/>
                  </a:schemeClr>
                </a:solidFill>
              </a:rPr>
              <a:t>Air quality laboratories </a:t>
            </a:r>
            <a:endParaRPr lang="en-GB" sz="2400" b="1" dirty="0">
              <a:solidFill>
                <a:schemeClr val="accent6">
                  <a:lumMod val="75000"/>
                </a:schemeClr>
              </a:solidFill>
            </a:endParaRPr>
          </a:p>
          <a:p>
            <a:endParaRPr lang="hr-HR" sz="2400" b="1" dirty="0" smtClean="0">
              <a:solidFill>
                <a:schemeClr val="accent1">
                  <a:lumMod val="75000"/>
                </a:schemeClr>
              </a:solidFill>
            </a:endParaRPr>
          </a:p>
          <a:p>
            <a:r>
              <a:rPr lang="en-GB" sz="2400" b="1" dirty="0" smtClean="0">
                <a:solidFill>
                  <a:schemeClr val="accent1">
                    <a:lumMod val="75000"/>
                  </a:schemeClr>
                </a:solidFill>
              </a:rPr>
              <a:t>Air quality laboratories represent a professional core of each network. They ensure the quality of the data obtained by automatic measurements or perform analyses of samples obtained by sampling at the stations. </a:t>
            </a:r>
            <a:r>
              <a:rPr lang="en-GB" sz="2400" b="1" dirty="0" err="1">
                <a:solidFill>
                  <a:schemeClr val="accent1">
                    <a:lumMod val="75000"/>
                  </a:schemeClr>
                </a:solidFill>
              </a:rPr>
              <a:t>Fulfillment</a:t>
            </a:r>
            <a:r>
              <a:rPr lang="en-GB" sz="2400" b="1" dirty="0">
                <a:solidFill>
                  <a:schemeClr val="accent1">
                    <a:lumMod val="75000"/>
                  </a:schemeClr>
                </a:solidFill>
              </a:rPr>
              <a:t> of these tasks requires the establishment of a quality system. With </a:t>
            </a:r>
            <a:r>
              <a:rPr lang="en-GB" sz="2400" b="1" dirty="0" smtClean="0">
                <a:solidFill>
                  <a:schemeClr val="accent1">
                    <a:lumMod val="75000"/>
                  </a:schemeClr>
                </a:solidFill>
              </a:rPr>
              <a:t>quality system</a:t>
            </a:r>
            <a:r>
              <a:rPr lang="en-GB" sz="2400" b="1" dirty="0">
                <a:solidFill>
                  <a:schemeClr val="accent1">
                    <a:lumMod val="75000"/>
                  </a:schemeClr>
                </a:solidFill>
              </a:rPr>
              <a:t>, the provable conditions for obtaining the </a:t>
            </a:r>
            <a:r>
              <a:rPr lang="en-GB" sz="2400" b="1" dirty="0" smtClean="0">
                <a:solidFill>
                  <a:schemeClr val="accent1">
                    <a:lumMod val="75000"/>
                  </a:schemeClr>
                </a:solidFill>
              </a:rPr>
              <a:t>measuring </a:t>
            </a:r>
            <a:r>
              <a:rPr lang="en-GB" sz="2400" b="1" dirty="0">
                <a:solidFill>
                  <a:schemeClr val="accent1">
                    <a:lumMod val="75000"/>
                  </a:schemeClr>
                </a:solidFill>
              </a:rPr>
              <a:t>data of the required uncertainty measurement are set and ensure that the measurements comply with the prescribed standardized methods.</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METHODS OF MEASUREMENTS</a:t>
            </a:r>
          </a:p>
        </p:txBody>
      </p:sp>
      <p:grpSp>
        <p:nvGrpSpPr>
          <p:cNvPr id="2" name="Group 5"/>
          <p:cNvGrpSpPr/>
          <p:nvPr/>
        </p:nvGrpSpPr>
        <p:grpSpPr>
          <a:xfrm>
            <a:off x="376239" y="6334443"/>
            <a:ext cx="4844985" cy="439123"/>
            <a:chOff x="71999" y="6334443"/>
            <a:chExt cx="484498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84498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533400" y="1352550"/>
            <a:ext cx="8477250" cy="4893647"/>
          </a:xfrm>
          <a:prstGeom prst="rect">
            <a:avLst/>
          </a:prstGeom>
          <a:noFill/>
        </p:spPr>
        <p:txBody>
          <a:bodyPr wrap="square" rtlCol="0">
            <a:spAutoFit/>
          </a:bodyPr>
          <a:lstStyle/>
          <a:p>
            <a:r>
              <a:rPr lang="en-GB" sz="2400" b="1" i="1" dirty="0" smtClean="0">
                <a:solidFill>
                  <a:schemeClr val="accent6">
                    <a:lumMod val="75000"/>
                  </a:schemeClr>
                </a:solidFill>
              </a:rPr>
              <a:t>Laboratory for continuous (automated) measurements</a:t>
            </a:r>
            <a:endParaRPr lang="hr-HR" sz="2400" b="1" i="1" dirty="0" smtClean="0">
              <a:solidFill>
                <a:schemeClr val="accent6">
                  <a:lumMod val="75000"/>
                </a:schemeClr>
              </a:solidFill>
            </a:endParaRPr>
          </a:p>
          <a:p>
            <a:endParaRPr lang="hr-HR" sz="2400" b="1" i="1" dirty="0" smtClean="0">
              <a:solidFill>
                <a:schemeClr val="accent1">
                  <a:lumMod val="75000"/>
                </a:schemeClr>
              </a:solidFill>
            </a:endParaRPr>
          </a:p>
          <a:p>
            <a:r>
              <a:rPr lang="en-GB" sz="2400" b="1" dirty="0">
                <a:solidFill>
                  <a:schemeClr val="accent1">
                    <a:lumMod val="75000"/>
                  </a:schemeClr>
                </a:solidFill>
              </a:rPr>
              <a:t>performs measurements at stations with automatic </a:t>
            </a:r>
            <a:r>
              <a:rPr lang="en-GB" sz="2400" b="1" dirty="0" smtClean="0">
                <a:solidFill>
                  <a:schemeClr val="accent1">
                    <a:lumMod val="75000"/>
                  </a:schemeClr>
                </a:solidFill>
              </a:rPr>
              <a:t>analysers </a:t>
            </a:r>
            <a:r>
              <a:rPr lang="en-GB" sz="2400" b="1" dirty="0">
                <a:solidFill>
                  <a:schemeClr val="accent1">
                    <a:lumMod val="75000"/>
                  </a:schemeClr>
                </a:solidFill>
              </a:rPr>
              <a:t>for individual pollutants</a:t>
            </a:r>
            <a:r>
              <a:rPr lang="en-GB" sz="2400" b="1" dirty="0" smtClean="0">
                <a:solidFill>
                  <a:schemeClr val="accent1">
                    <a:lumMod val="75000"/>
                  </a:schemeClr>
                </a:solidFill>
              </a:rPr>
              <a:t>.</a:t>
            </a:r>
            <a:endParaRPr lang="hr-HR" sz="2400" b="1" dirty="0" smtClean="0">
              <a:solidFill>
                <a:schemeClr val="accent1">
                  <a:lumMod val="75000"/>
                </a:schemeClr>
              </a:solidFill>
            </a:endParaRPr>
          </a:p>
          <a:p>
            <a:endParaRPr lang="hr-HR" sz="2400" b="1" dirty="0" smtClean="0">
              <a:solidFill>
                <a:schemeClr val="accent1">
                  <a:lumMod val="75000"/>
                </a:schemeClr>
              </a:solidFill>
            </a:endParaRPr>
          </a:p>
          <a:p>
            <a:r>
              <a:rPr lang="en-GB" sz="2400" b="1" dirty="0" smtClean="0">
                <a:solidFill>
                  <a:schemeClr val="accent1">
                    <a:lumMod val="75000"/>
                  </a:schemeClr>
                </a:solidFill>
              </a:rPr>
              <a:t>The job requires specialized personnel with the classic skills of good laboratory practices and knowledge related to modern telemetry techniques.</a:t>
            </a:r>
            <a:endParaRPr lang="hr-HR" sz="2400" b="1" dirty="0" smtClean="0">
              <a:solidFill>
                <a:schemeClr val="accent1">
                  <a:lumMod val="75000"/>
                </a:schemeClr>
              </a:solidFill>
            </a:endParaRPr>
          </a:p>
          <a:p>
            <a:endParaRPr lang="hr-HR" sz="2400" b="1" dirty="0" smtClean="0">
              <a:solidFill>
                <a:schemeClr val="accent1">
                  <a:lumMod val="75000"/>
                </a:schemeClr>
              </a:solidFill>
            </a:endParaRPr>
          </a:p>
          <a:p>
            <a:r>
              <a:rPr lang="en-GB" sz="2400" b="1" dirty="0">
                <a:solidFill>
                  <a:schemeClr val="accent1">
                    <a:lumMod val="75000"/>
                  </a:schemeClr>
                </a:solidFill>
              </a:rPr>
              <a:t>Since the measurements are automatic and continuous, a quality laboratory must know at all times all the facts related to the operation of measuring and </a:t>
            </a:r>
            <a:r>
              <a:rPr lang="en-GB" sz="2400" b="1" dirty="0" smtClean="0">
                <a:solidFill>
                  <a:schemeClr val="accent1">
                    <a:lumMod val="75000"/>
                  </a:schemeClr>
                </a:solidFill>
              </a:rPr>
              <a:t>non-measuring </a:t>
            </a:r>
            <a:r>
              <a:rPr lang="en-GB" sz="2400" b="1" dirty="0">
                <a:solidFill>
                  <a:schemeClr val="accent1">
                    <a:lumMod val="75000"/>
                  </a:schemeClr>
                </a:solidFill>
              </a:rPr>
              <a:t>equipment that may affect the measurement quality.</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METHODS OF MEASUREMENTS</a:t>
            </a:r>
          </a:p>
        </p:txBody>
      </p:sp>
      <p:grpSp>
        <p:nvGrpSpPr>
          <p:cNvPr id="2" name="Group 5"/>
          <p:cNvGrpSpPr/>
          <p:nvPr/>
        </p:nvGrpSpPr>
        <p:grpSpPr>
          <a:xfrm>
            <a:off x="376239" y="6334443"/>
            <a:ext cx="4973001" cy="439123"/>
            <a:chOff x="71999" y="6334443"/>
            <a:chExt cx="497300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7300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619125" y="1509903"/>
            <a:ext cx="8362950" cy="3785652"/>
          </a:xfrm>
          <a:prstGeom prst="rect">
            <a:avLst/>
          </a:prstGeom>
          <a:noFill/>
        </p:spPr>
        <p:txBody>
          <a:bodyPr wrap="square" rtlCol="0">
            <a:spAutoFit/>
          </a:bodyPr>
          <a:lstStyle/>
          <a:p>
            <a:r>
              <a:rPr lang="en-GB" sz="2400" b="1" dirty="0">
                <a:solidFill>
                  <a:schemeClr val="accent1">
                    <a:lumMod val="75000"/>
                  </a:schemeClr>
                </a:solidFill>
              </a:rPr>
              <a:t>This part of work in networks is often neglected. </a:t>
            </a:r>
            <a:r>
              <a:rPr lang="en-GB" sz="2400" b="1" dirty="0" smtClean="0">
                <a:solidFill>
                  <a:schemeClr val="accent1">
                    <a:lumMod val="75000"/>
                  </a:schemeClr>
                </a:solidFill>
              </a:rPr>
              <a:t>Also, it is often </a:t>
            </a:r>
            <a:r>
              <a:rPr lang="en-GB" sz="2400" b="1" dirty="0">
                <a:solidFill>
                  <a:schemeClr val="accent1">
                    <a:lumMod val="75000"/>
                  </a:schemeClr>
                </a:solidFill>
              </a:rPr>
              <a:t>case of a technical point of view only: "the instrument works or does not work" or "there is no need for measurement, </a:t>
            </a:r>
            <a:r>
              <a:rPr lang="en-GB" sz="2400" b="1" dirty="0" smtClean="0">
                <a:solidFill>
                  <a:schemeClr val="accent1">
                    <a:lumMod val="75000"/>
                  </a:schemeClr>
                </a:solidFill>
              </a:rPr>
              <a:t>instrument measures".</a:t>
            </a:r>
            <a:endParaRPr lang="hr-HR" sz="2400" b="1" dirty="0" smtClean="0">
              <a:solidFill>
                <a:schemeClr val="accent1">
                  <a:lumMod val="75000"/>
                </a:schemeClr>
              </a:solidFill>
            </a:endParaRPr>
          </a:p>
          <a:p>
            <a:endParaRPr lang="hr-HR" sz="2400" b="1" dirty="0" smtClean="0">
              <a:solidFill>
                <a:schemeClr val="accent1">
                  <a:lumMod val="75000"/>
                </a:schemeClr>
              </a:solidFill>
            </a:endParaRPr>
          </a:p>
          <a:p>
            <a:r>
              <a:rPr lang="en-GB" sz="2400" b="1" dirty="0">
                <a:solidFill>
                  <a:schemeClr val="accent1">
                    <a:lumMod val="75000"/>
                  </a:schemeClr>
                </a:solidFill>
              </a:rPr>
              <a:t>The results of such measurements can often be extremely uncomfortable due to regulatory consequences for plant owners. Therefore, the continuous measurement laboratory must be able to guarantee quality and documentation for each measurement data obtained by such measurements.</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METHODS OF MEASUREMENTS</a:t>
            </a:r>
          </a:p>
        </p:txBody>
      </p:sp>
      <p:grpSp>
        <p:nvGrpSpPr>
          <p:cNvPr id="2" name="Group 5"/>
          <p:cNvGrpSpPr/>
          <p:nvPr/>
        </p:nvGrpSpPr>
        <p:grpSpPr>
          <a:xfrm>
            <a:off x="376239" y="6334443"/>
            <a:ext cx="5000433" cy="439123"/>
            <a:chOff x="71999" y="6334443"/>
            <a:chExt cx="500043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00043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619125" y="2209800"/>
            <a:ext cx="7991475" cy="2492990"/>
          </a:xfrm>
          <a:prstGeom prst="rect">
            <a:avLst/>
          </a:prstGeom>
          <a:noFill/>
        </p:spPr>
        <p:txBody>
          <a:bodyPr wrap="square" rtlCol="0">
            <a:spAutoFit/>
          </a:bodyPr>
          <a:lstStyle/>
          <a:p>
            <a:r>
              <a:rPr lang="en-GB" sz="2400" b="1" dirty="0">
                <a:solidFill>
                  <a:schemeClr val="accent1">
                    <a:lumMod val="75000"/>
                  </a:schemeClr>
                </a:solidFill>
              </a:rPr>
              <a:t>Measured data thus obtained, before being validated, must undergo a procedure called validation and ratification</a:t>
            </a:r>
            <a:r>
              <a:rPr lang="en-GB" sz="2400" b="1" dirty="0" smtClean="0">
                <a:solidFill>
                  <a:schemeClr val="accent1">
                    <a:lumMod val="75000"/>
                  </a:schemeClr>
                </a:solidFill>
              </a:rPr>
              <a:t>.</a:t>
            </a:r>
          </a:p>
          <a:p>
            <a:endParaRPr lang="hr-HR" sz="2400" b="1" i="1" dirty="0" smtClean="0">
              <a:solidFill>
                <a:schemeClr val="accent1">
                  <a:lumMod val="75000"/>
                </a:schemeClr>
              </a:solidFill>
            </a:endParaRPr>
          </a:p>
          <a:p>
            <a:r>
              <a:rPr lang="en-GB" sz="2800" b="1" i="1" dirty="0" smtClean="0">
                <a:solidFill>
                  <a:srgbClr val="FF0000"/>
                </a:solidFill>
              </a:rPr>
              <a:t>Validation and ratification of data is the most demanding and the most responsible part of the work of the laboratory for automatic measurements.</a:t>
            </a:r>
            <a:endParaRPr lang="hr-HR" sz="2800" b="1" dirty="0">
              <a:solidFill>
                <a:srgbClr val="FF0000"/>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METHODS OF MEASUREMENTS</a:t>
            </a:r>
          </a:p>
        </p:txBody>
      </p:sp>
      <p:grpSp>
        <p:nvGrpSpPr>
          <p:cNvPr id="2" name="Group 5"/>
          <p:cNvGrpSpPr/>
          <p:nvPr/>
        </p:nvGrpSpPr>
        <p:grpSpPr>
          <a:xfrm>
            <a:off x="376239" y="6334443"/>
            <a:ext cx="5357049" cy="439123"/>
            <a:chOff x="71999" y="6334443"/>
            <a:chExt cx="5357049"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357049"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284799" y="1323386"/>
            <a:ext cx="8743950" cy="4154984"/>
          </a:xfrm>
          <a:prstGeom prst="rect">
            <a:avLst/>
          </a:prstGeom>
          <a:noFill/>
        </p:spPr>
        <p:txBody>
          <a:bodyPr wrap="square" rtlCol="0">
            <a:spAutoFit/>
          </a:bodyPr>
          <a:lstStyle/>
          <a:p>
            <a:r>
              <a:rPr lang="en-GB" sz="2400" b="1" i="1" dirty="0" smtClean="0">
                <a:solidFill>
                  <a:schemeClr val="accent6">
                    <a:lumMod val="75000"/>
                  </a:schemeClr>
                </a:solidFill>
              </a:rPr>
              <a:t>Calibration laboratory for air quality</a:t>
            </a:r>
            <a:endParaRPr lang="hr-HR" sz="2400" b="1" i="1" dirty="0" smtClean="0">
              <a:solidFill>
                <a:schemeClr val="accent6">
                  <a:lumMod val="75000"/>
                </a:schemeClr>
              </a:solidFill>
            </a:endParaRPr>
          </a:p>
          <a:p>
            <a:endParaRPr lang="hr-HR" sz="2400" b="1" dirty="0" smtClean="0">
              <a:solidFill>
                <a:schemeClr val="accent1">
                  <a:lumMod val="75000"/>
                </a:schemeClr>
              </a:solidFill>
            </a:endParaRPr>
          </a:p>
          <a:p>
            <a:r>
              <a:rPr lang="en-GB" sz="2400" b="1" dirty="0" smtClean="0">
                <a:solidFill>
                  <a:schemeClr val="accent1">
                    <a:lumMod val="75000"/>
                  </a:schemeClr>
                </a:solidFill>
              </a:rPr>
              <a:t>in this context it implies laboratory for calibration of automatic instruments. The main task of this laboratory is to ensure measurement traceability of all automated measurements in a network.</a:t>
            </a:r>
            <a:endParaRPr lang="hr-HR" sz="2400" b="1" dirty="0" smtClean="0">
              <a:solidFill>
                <a:schemeClr val="accent1">
                  <a:lumMod val="75000"/>
                </a:schemeClr>
              </a:solidFill>
            </a:endParaRPr>
          </a:p>
          <a:p>
            <a:endParaRPr lang="hr-HR" sz="2400" b="1" dirty="0" smtClean="0">
              <a:solidFill>
                <a:schemeClr val="accent1">
                  <a:lumMod val="75000"/>
                </a:schemeClr>
              </a:solidFill>
            </a:endParaRPr>
          </a:p>
          <a:p>
            <a:r>
              <a:rPr lang="en-GB" sz="2400" b="1" dirty="0">
                <a:solidFill>
                  <a:schemeClr val="accent6">
                    <a:lumMod val="75000"/>
                  </a:schemeClr>
                </a:solidFill>
              </a:rPr>
              <a:t>This is accomplished by calibration of instruments in the laboratory and at the stations themselves with the help of certified standards (most often gas bottles) and by organizing </a:t>
            </a:r>
            <a:r>
              <a:rPr lang="en-GB" sz="2400" b="1" dirty="0" err="1">
                <a:solidFill>
                  <a:schemeClr val="accent6">
                    <a:lumMod val="75000"/>
                  </a:schemeClr>
                </a:solidFill>
              </a:rPr>
              <a:t>intercomparative</a:t>
            </a:r>
            <a:r>
              <a:rPr lang="en-GB" sz="2400" b="1" dirty="0">
                <a:solidFill>
                  <a:schemeClr val="accent6">
                    <a:lumMod val="75000"/>
                  </a:schemeClr>
                </a:solidFill>
              </a:rPr>
              <a:t> </a:t>
            </a:r>
            <a:r>
              <a:rPr lang="en-GB" sz="2400" b="1" dirty="0" smtClean="0">
                <a:solidFill>
                  <a:schemeClr val="accent6">
                    <a:lumMod val="75000"/>
                  </a:schemeClr>
                </a:solidFill>
              </a:rPr>
              <a:t>measurements (proficiency testing).</a:t>
            </a:r>
            <a:endParaRPr lang="hr-HR" sz="2400" b="1" dirty="0">
              <a:solidFill>
                <a:schemeClr val="accent6">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METHODS OF MEASUREMENTS</a:t>
            </a:r>
          </a:p>
        </p:txBody>
      </p:sp>
      <p:grpSp>
        <p:nvGrpSpPr>
          <p:cNvPr id="2" name="Group 5"/>
          <p:cNvGrpSpPr/>
          <p:nvPr/>
        </p:nvGrpSpPr>
        <p:grpSpPr>
          <a:xfrm>
            <a:off x="376239" y="6334443"/>
            <a:ext cx="4982145" cy="439123"/>
            <a:chOff x="71999" y="6334443"/>
            <a:chExt cx="498214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8214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869895" y="5564581"/>
            <a:ext cx="7048500" cy="461665"/>
          </a:xfrm>
          <a:prstGeom prst="rect">
            <a:avLst/>
          </a:prstGeom>
          <a:noFill/>
        </p:spPr>
        <p:txBody>
          <a:bodyPr wrap="square" rtlCol="0">
            <a:spAutoFit/>
          </a:bodyPr>
          <a:lstStyle/>
          <a:p>
            <a:pPr algn="ctr"/>
            <a:r>
              <a:rPr lang="en-GB" sz="2400" b="1" dirty="0" smtClean="0">
                <a:solidFill>
                  <a:schemeClr val="accent6">
                    <a:lumMod val="75000"/>
                  </a:schemeClr>
                </a:solidFill>
              </a:rPr>
              <a:t>Calibration laboratory for air quality</a:t>
            </a:r>
            <a:endParaRPr lang="hr-HR" sz="2400" b="1" dirty="0">
              <a:solidFill>
                <a:schemeClr val="accent6">
                  <a:lumMod val="75000"/>
                </a:schemeClr>
              </a:solidFill>
            </a:endParaRPr>
          </a:p>
        </p:txBody>
      </p:sp>
      <p:pic>
        <p:nvPicPr>
          <p:cNvPr id="2050" name="Picture 2" descr="C:\Users\phercog\Pictures\PT 2014\DSC_184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200" y="1449783"/>
            <a:ext cx="7315195" cy="4114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5.3 METHODS OF MEASUREMENTS</a:t>
            </a:r>
          </a:p>
        </p:txBody>
      </p:sp>
      <p:grpSp>
        <p:nvGrpSpPr>
          <p:cNvPr id="2" name="Group 5"/>
          <p:cNvGrpSpPr/>
          <p:nvPr/>
        </p:nvGrpSpPr>
        <p:grpSpPr>
          <a:xfrm>
            <a:off x="376239" y="6334443"/>
            <a:ext cx="4817553" cy="439123"/>
            <a:chOff x="71999" y="6334443"/>
            <a:chExt cx="481755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81755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2" name="TextBox 11"/>
          <p:cNvSpPr txBox="1"/>
          <p:nvPr/>
        </p:nvSpPr>
        <p:spPr>
          <a:xfrm>
            <a:off x="371475" y="1457325"/>
            <a:ext cx="8258175" cy="4524315"/>
          </a:xfrm>
          <a:prstGeom prst="rect">
            <a:avLst/>
          </a:prstGeom>
          <a:noFill/>
        </p:spPr>
        <p:txBody>
          <a:bodyPr wrap="square" rtlCol="0">
            <a:spAutoFit/>
          </a:bodyPr>
          <a:lstStyle/>
          <a:p>
            <a:r>
              <a:rPr lang="pl-PL" sz="2400" b="1" i="1" dirty="0">
                <a:solidFill>
                  <a:schemeClr val="accent6">
                    <a:lumMod val="75000"/>
                  </a:schemeClr>
                </a:solidFill>
              </a:rPr>
              <a:t>Laboratory for Sample </a:t>
            </a:r>
            <a:r>
              <a:rPr lang="pl-PL" sz="2400" b="1" i="1" dirty="0" smtClean="0">
                <a:solidFill>
                  <a:schemeClr val="accent6">
                    <a:lumMod val="75000"/>
                  </a:schemeClr>
                </a:solidFill>
              </a:rPr>
              <a:t>Analysis</a:t>
            </a:r>
          </a:p>
          <a:p>
            <a:endParaRPr lang="pl-PL" sz="2400" b="1" i="1" dirty="0" smtClean="0">
              <a:solidFill>
                <a:schemeClr val="accent6">
                  <a:lumMod val="75000"/>
                </a:schemeClr>
              </a:solidFill>
            </a:endParaRPr>
          </a:p>
          <a:p>
            <a:pPr algn="just"/>
            <a:r>
              <a:rPr lang="en-GB" sz="2400" b="1" i="1" dirty="0" smtClean="0">
                <a:solidFill>
                  <a:schemeClr val="accent1">
                    <a:lumMod val="75000"/>
                  </a:schemeClr>
                </a:solidFill>
              </a:rPr>
              <a:t>is the classic chemical laboratory which is in his work uses the most modern techniques. </a:t>
            </a:r>
            <a:r>
              <a:rPr lang="en-GB" sz="2400" b="1" i="1" dirty="0">
                <a:solidFill>
                  <a:schemeClr val="accent1">
                    <a:lumMod val="75000"/>
                  </a:schemeClr>
                </a:solidFill>
              </a:rPr>
              <a:t>It is a laboratory that has a demanding task to designate a lot of different </a:t>
            </a:r>
            <a:r>
              <a:rPr lang="en-GB" sz="2400" b="1" i="1" dirty="0" err="1">
                <a:solidFill>
                  <a:schemeClr val="accent1">
                    <a:lumMod val="75000"/>
                  </a:schemeClr>
                </a:solidFill>
              </a:rPr>
              <a:t>analytes</a:t>
            </a:r>
            <a:r>
              <a:rPr lang="en-GB" sz="2400" b="1" i="1" dirty="0">
                <a:solidFill>
                  <a:schemeClr val="accent1">
                    <a:lumMod val="75000"/>
                  </a:schemeClr>
                </a:solidFill>
              </a:rPr>
              <a:t> from a relatively small sample at very low concentrations. The most common analytical methods in these labs are ionic chromatography (IC), atomic absorption spectrometry (AAS), inductively coupled plasma mass </a:t>
            </a:r>
            <a:r>
              <a:rPr lang="en-GB" sz="2400" b="1" i="1" dirty="0" err="1">
                <a:solidFill>
                  <a:schemeClr val="accent1">
                    <a:lumMod val="75000"/>
                  </a:schemeClr>
                </a:solidFill>
              </a:rPr>
              <a:t>spectromerography</a:t>
            </a:r>
            <a:r>
              <a:rPr lang="en-GB" sz="2400" b="1" i="1" dirty="0">
                <a:solidFill>
                  <a:schemeClr val="accent1">
                    <a:lumMod val="75000"/>
                  </a:schemeClr>
                </a:solidFill>
              </a:rPr>
              <a:t> (ICP MS) and gas or liquid chromatographic mass spectrometry (GC / HPLC MS). Such a laboratory must be teamed with exceptionally high quality, highly specialized laboratory personnel.</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5.1 </a:t>
            </a:r>
            <a:r>
              <a:rPr lang="en-GB" sz="2800" b="1" dirty="0" smtClean="0">
                <a:solidFill>
                  <a:schemeClr val="tx2"/>
                </a:solidFill>
                <a:effectLst>
                  <a:glow>
                    <a:srgbClr val="7F7F7F">
                      <a:alpha val="35000"/>
                    </a:srgbClr>
                  </a:glow>
                </a:effectLst>
              </a:rPr>
              <a:t>THE MAIN OBJECTIVES </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119305" cy="439123"/>
            <a:chOff x="71999" y="6334443"/>
            <a:chExt cx="5119305"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119305"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361949" y="1714500"/>
            <a:ext cx="8582025" cy="4154984"/>
          </a:xfrm>
          <a:prstGeom prst="rect">
            <a:avLst/>
          </a:prstGeom>
          <a:noFill/>
        </p:spPr>
        <p:txBody>
          <a:bodyPr wrap="square" rtlCol="0">
            <a:spAutoFit/>
          </a:bodyPr>
          <a:lstStyle/>
          <a:p>
            <a:r>
              <a:rPr lang="en-GB" sz="2400" b="1" dirty="0" smtClean="0">
                <a:solidFill>
                  <a:schemeClr val="accent1">
                    <a:lumMod val="75000"/>
                  </a:schemeClr>
                </a:solidFill>
              </a:rPr>
              <a:t>At the beginning, before any investment is necessary to make clear to investors that it is a narrowly specialized field and that from the moment of design through the selection and procurement of equipment and of defining the measurement points to the performance measurement and data processing the job must entrust the </a:t>
            </a:r>
            <a:r>
              <a:rPr lang="hr-HR" sz="2400" b="1" dirty="0" err="1" smtClean="0">
                <a:solidFill>
                  <a:schemeClr val="accent1">
                    <a:lumMod val="75000"/>
                  </a:schemeClr>
                </a:solidFill>
              </a:rPr>
              <a:t>competent</a:t>
            </a:r>
            <a:r>
              <a:rPr lang="en-GB" sz="2400" b="1" dirty="0" smtClean="0">
                <a:solidFill>
                  <a:schemeClr val="accent1">
                    <a:lumMod val="75000"/>
                  </a:schemeClr>
                </a:solidFill>
              </a:rPr>
              <a:t> and well </a:t>
            </a:r>
            <a:r>
              <a:rPr lang="hr-HR" sz="2400" b="1" dirty="0" err="1" smtClean="0">
                <a:solidFill>
                  <a:schemeClr val="accent1">
                    <a:lumMod val="75000"/>
                  </a:schemeClr>
                </a:solidFill>
              </a:rPr>
              <a:t>trained</a:t>
            </a:r>
            <a:r>
              <a:rPr lang="hr-HR" sz="2400" b="1" dirty="0" smtClean="0">
                <a:solidFill>
                  <a:schemeClr val="accent1">
                    <a:lumMod val="75000"/>
                  </a:schemeClr>
                </a:solidFill>
              </a:rPr>
              <a:t> </a:t>
            </a:r>
            <a:r>
              <a:rPr lang="en-GB" sz="2400" b="1" dirty="0" smtClean="0">
                <a:solidFill>
                  <a:schemeClr val="accent1">
                    <a:lumMod val="75000"/>
                  </a:schemeClr>
                </a:solidFill>
              </a:rPr>
              <a:t>a group of people ready to work hard.</a:t>
            </a:r>
            <a:endParaRPr lang="hr-HR" sz="2400" b="1" dirty="0" smtClean="0">
              <a:solidFill>
                <a:schemeClr val="accent1">
                  <a:lumMod val="75000"/>
                </a:schemeClr>
              </a:solidFill>
            </a:endParaRPr>
          </a:p>
          <a:p>
            <a:endParaRPr lang="hr-HR" sz="2400" b="1" dirty="0" smtClean="0">
              <a:solidFill>
                <a:schemeClr val="accent1">
                  <a:lumMod val="75000"/>
                </a:schemeClr>
              </a:solidFill>
            </a:endParaRPr>
          </a:p>
          <a:p>
            <a:r>
              <a:rPr lang="en-GB" sz="2400" b="1" dirty="0" smtClean="0">
                <a:solidFill>
                  <a:schemeClr val="accent1">
                    <a:lumMod val="75000"/>
                  </a:schemeClr>
                </a:solidFill>
              </a:rPr>
              <a:t>In his work the author has witnessed cases of large investments that are due to the wrong choice of experts ended without achieving a basic goal – high quality data on air quality.</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5.4  </a:t>
            </a:r>
            <a:r>
              <a:rPr lang="en-GB" sz="2800" b="1" dirty="0">
                <a:solidFill>
                  <a:schemeClr val="tx2"/>
                </a:solidFill>
                <a:effectLst>
                  <a:glow>
                    <a:srgbClr val="7F7F7F">
                      <a:alpha val="35000"/>
                    </a:srgbClr>
                  </a:glow>
                </a:effectLst>
              </a:rPr>
              <a:t>MAINTENANCE AND NETWORK COSTS</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908993" cy="439125"/>
            <a:chOff x="71999" y="6334443"/>
            <a:chExt cx="4908993" cy="439125"/>
          </a:xfrm>
        </p:grpSpPr>
        <p:grpSp>
          <p:nvGrpSpPr>
            <p:cNvPr id="3" name="Group 3"/>
            <p:cNvGrpSpPr>
              <a:grpSpLocks noChangeAspect="1"/>
            </p:cNvGrpSpPr>
            <p:nvPr/>
          </p:nvGrpSpPr>
          <p:grpSpPr bwMode="auto">
            <a:xfrm>
              <a:off x="138114" y="6362432"/>
              <a:ext cx="4500798" cy="411136"/>
              <a:chOff x="14858" y="6031802"/>
              <a:chExt cx="7310481" cy="703816"/>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2"/>
                <a:ext cx="5413611" cy="474189"/>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0899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304799" y="1428750"/>
            <a:ext cx="8658225" cy="4154984"/>
          </a:xfrm>
          <a:prstGeom prst="rect">
            <a:avLst/>
          </a:prstGeom>
          <a:noFill/>
        </p:spPr>
        <p:txBody>
          <a:bodyPr wrap="square" rtlCol="0">
            <a:spAutoFit/>
          </a:bodyPr>
          <a:lstStyle/>
          <a:p>
            <a:r>
              <a:rPr lang="hr-HR" sz="2400" b="1" dirty="0" err="1" smtClean="0">
                <a:solidFill>
                  <a:schemeClr val="accent6">
                    <a:lumMod val="75000"/>
                  </a:schemeClr>
                </a:solidFill>
              </a:rPr>
              <a:t>Unit</a:t>
            </a:r>
            <a:r>
              <a:rPr lang="hr-HR" sz="2400" b="1" dirty="0" smtClean="0">
                <a:solidFill>
                  <a:schemeClr val="accent6">
                    <a:lumMod val="75000"/>
                  </a:schemeClr>
                </a:solidFill>
              </a:rPr>
              <a:t> for </a:t>
            </a:r>
            <a:r>
              <a:rPr lang="hr-HR" sz="2400" b="1" dirty="0" err="1" smtClean="0">
                <a:solidFill>
                  <a:schemeClr val="accent6">
                    <a:lumMod val="75000"/>
                  </a:schemeClr>
                </a:solidFill>
              </a:rPr>
              <a:t>technical</a:t>
            </a:r>
            <a:r>
              <a:rPr lang="hr-HR" sz="2400" b="1" dirty="0" smtClean="0">
                <a:solidFill>
                  <a:schemeClr val="accent6">
                    <a:lumMod val="75000"/>
                  </a:schemeClr>
                </a:solidFill>
              </a:rPr>
              <a:t> </a:t>
            </a:r>
            <a:r>
              <a:rPr lang="hr-HR" sz="2400" b="1" dirty="0" err="1" smtClean="0">
                <a:solidFill>
                  <a:schemeClr val="accent6">
                    <a:lumMod val="75000"/>
                  </a:schemeClr>
                </a:solidFill>
              </a:rPr>
              <a:t>support</a:t>
            </a:r>
            <a:endParaRPr lang="hr-HR" sz="2400" b="1" dirty="0" smtClean="0">
              <a:solidFill>
                <a:schemeClr val="accent6">
                  <a:lumMod val="75000"/>
                </a:schemeClr>
              </a:solidFill>
            </a:endParaRPr>
          </a:p>
          <a:p>
            <a:endParaRPr lang="hr-HR" sz="2400" b="1" dirty="0" smtClean="0">
              <a:solidFill>
                <a:schemeClr val="accent1">
                  <a:lumMod val="75000"/>
                </a:schemeClr>
              </a:solidFill>
            </a:endParaRPr>
          </a:p>
          <a:p>
            <a:r>
              <a:rPr lang="en-GB" sz="2400" b="1" dirty="0">
                <a:solidFill>
                  <a:schemeClr val="accent1">
                    <a:lumMod val="75000"/>
                  </a:schemeClr>
                </a:solidFill>
              </a:rPr>
              <a:t>The operation of any air quality monitoring network is unthinkable without the quality of technical support. The task of this unit is to ensure the technical accuracy of measuring and </a:t>
            </a:r>
            <a:r>
              <a:rPr lang="en-GB" sz="2400" b="1" dirty="0" smtClean="0">
                <a:solidFill>
                  <a:schemeClr val="accent1">
                    <a:lumMod val="75000"/>
                  </a:schemeClr>
                </a:solidFill>
              </a:rPr>
              <a:t>non-measuring </a:t>
            </a:r>
            <a:r>
              <a:rPr lang="en-GB" sz="2400" b="1" dirty="0">
                <a:solidFill>
                  <a:schemeClr val="accent1">
                    <a:lumMod val="75000"/>
                  </a:schemeClr>
                </a:solidFill>
              </a:rPr>
              <a:t>equipment across the network in 90% of the network operation time. This implies </a:t>
            </a:r>
            <a:r>
              <a:rPr lang="en-GB" sz="2400" b="1" dirty="0" smtClean="0">
                <a:solidFill>
                  <a:schemeClr val="accent1">
                    <a:lumMod val="75000"/>
                  </a:schemeClr>
                </a:solidFill>
              </a:rPr>
              <a:t>maintenance of measuring </a:t>
            </a:r>
            <a:r>
              <a:rPr lang="en-GB" sz="2400" b="1" dirty="0">
                <a:solidFill>
                  <a:schemeClr val="accent1">
                    <a:lumMod val="75000"/>
                  </a:schemeClr>
                </a:solidFill>
              </a:rPr>
              <a:t>instruments, conditions in isothermal shelters, maintenance of sampling </a:t>
            </a:r>
            <a:r>
              <a:rPr lang="en-GB" sz="2400" b="1" dirty="0" smtClean="0">
                <a:solidFill>
                  <a:schemeClr val="accent1">
                    <a:lumMod val="75000"/>
                  </a:schemeClr>
                </a:solidFill>
              </a:rPr>
              <a:t>systems </a:t>
            </a:r>
            <a:r>
              <a:rPr lang="en-GB" sz="2400" b="1" dirty="0">
                <a:solidFill>
                  <a:schemeClr val="accent1">
                    <a:lumMod val="75000"/>
                  </a:schemeClr>
                </a:solidFill>
              </a:rPr>
              <a:t>and </a:t>
            </a:r>
            <a:r>
              <a:rPr lang="en-GB" sz="2400" b="1" dirty="0" smtClean="0">
                <a:solidFill>
                  <a:schemeClr val="accent1">
                    <a:lumMod val="75000"/>
                  </a:schemeClr>
                </a:solidFill>
              </a:rPr>
              <a:t>samplers, maintenance </a:t>
            </a:r>
            <a:r>
              <a:rPr lang="en-GB" sz="2400" b="1" dirty="0">
                <a:solidFill>
                  <a:schemeClr val="accent1">
                    <a:lumMod val="75000"/>
                  </a:schemeClr>
                </a:solidFill>
              </a:rPr>
              <a:t>of fire alarm and alarm systems, and provision of electronic communications with the </a:t>
            </a:r>
            <a:r>
              <a:rPr lang="en-GB" sz="2400" b="1" dirty="0" smtClean="0">
                <a:solidFill>
                  <a:schemeClr val="accent1">
                    <a:lumMod val="75000"/>
                  </a:schemeClr>
                </a:solidFill>
              </a:rPr>
              <a:t>stations and public </a:t>
            </a:r>
            <a:r>
              <a:rPr lang="en-GB" sz="2400" b="1" dirty="0">
                <a:solidFill>
                  <a:schemeClr val="accent1">
                    <a:lumMod val="75000"/>
                  </a:schemeClr>
                </a:solidFill>
              </a:rPr>
              <a:t>communications </a:t>
            </a:r>
            <a:r>
              <a:rPr lang="en-GB" sz="2400" b="1" dirty="0" smtClean="0">
                <a:solidFill>
                  <a:schemeClr val="accent1">
                    <a:lumMod val="75000"/>
                  </a:schemeClr>
                </a:solidFill>
              </a:rPr>
              <a:t>systems.</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5.4  </a:t>
            </a:r>
            <a:r>
              <a:rPr lang="en-GB" sz="2800" b="1" dirty="0">
                <a:solidFill>
                  <a:schemeClr val="tx2"/>
                </a:solidFill>
                <a:effectLst>
                  <a:glow>
                    <a:srgbClr val="7F7F7F">
                      <a:alpha val="35000"/>
                    </a:srgbClr>
                  </a:glow>
                </a:effectLst>
              </a:rPr>
              <a:t>MAINTENANCE AND NETWORK COSTS</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963857" cy="439123"/>
            <a:chOff x="71999" y="6334443"/>
            <a:chExt cx="4963857"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63857"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752475" y="2057400"/>
            <a:ext cx="7943850" cy="3046988"/>
          </a:xfrm>
          <a:prstGeom prst="rect">
            <a:avLst/>
          </a:prstGeom>
          <a:noFill/>
        </p:spPr>
        <p:txBody>
          <a:bodyPr wrap="square" rtlCol="0">
            <a:spAutoFit/>
          </a:bodyPr>
          <a:lstStyle/>
          <a:p>
            <a:r>
              <a:rPr lang="en-GB" sz="2400" b="1" dirty="0">
                <a:solidFill>
                  <a:schemeClr val="accent1">
                    <a:lumMod val="75000"/>
                  </a:schemeClr>
                </a:solidFill>
              </a:rPr>
              <a:t>At the same time, this unit must cooperate with the laboratories in a quality and continuous manner</a:t>
            </a:r>
            <a:r>
              <a:rPr lang="en-GB" sz="2400" b="1" dirty="0" smtClean="0">
                <a:solidFill>
                  <a:schemeClr val="accent1">
                    <a:lumMod val="75000"/>
                  </a:schemeClr>
                </a:solidFill>
              </a:rPr>
              <a:t>.</a:t>
            </a:r>
            <a:endParaRPr lang="hr-HR" sz="2400" b="1" dirty="0" smtClean="0">
              <a:solidFill>
                <a:schemeClr val="accent1">
                  <a:lumMod val="75000"/>
                </a:schemeClr>
              </a:solidFill>
            </a:endParaRPr>
          </a:p>
          <a:p>
            <a:endParaRPr lang="hr-HR" sz="2400" b="1" dirty="0" smtClean="0">
              <a:solidFill>
                <a:schemeClr val="accent1">
                  <a:lumMod val="75000"/>
                </a:schemeClr>
              </a:solidFill>
            </a:endParaRPr>
          </a:p>
          <a:p>
            <a:r>
              <a:rPr lang="en-GB" sz="2400" b="1" dirty="0" smtClean="0">
                <a:solidFill>
                  <a:srgbClr val="FF0000"/>
                </a:solidFill>
              </a:rPr>
              <a:t>This demanding task can perform only extremely well-trained and highly specialized group of people with the technical education of information technology (it), electro-mechanical and mechanical </a:t>
            </a:r>
            <a:r>
              <a:rPr lang="en-GB" sz="2400" b="1" dirty="0" err="1" smtClean="0">
                <a:solidFill>
                  <a:srgbClr val="FF0000"/>
                </a:solidFill>
              </a:rPr>
              <a:t>proffesion</a:t>
            </a:r>
            <a:r>
              <a:rPr lang="en-GB" sz="2400" b="1" dirty="0" smtClean="0">
                <a:solidFill>
                  <a:srgbClr val="FF0000"/>
                </a:solidFill>
              </a:rPr>
              <a:t> ready for work with no fixed working hours, and on frequent trips.</a:t>
            </a:r>
            <a:endParaRPr lang="hr-HR" sz="2400" b="1" dirty="0">
              <a:solidFill>
                <a:srgbClr val="FF0000"/>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5.4  </a:t>
            </a:r>
            <a:r>
              <a:rPr lang="en-GB" sz="2800" b="1" dirty="0">
                <a:solidFill>
                  <a:schemeClr val="tx2"/>
                </a:solidFill>
                <a:effectLst>
                  <a:glow>
                    <a:srgbClr val="7F7F7F">
                      <a:alpha val="35000"/>
                    </a:srgbClr>
                  </a:glow>
                </a:effectLst>
              </a:rPr>
              <a:t>MAINTENANCE AND NETWORK COSTS</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000433" cy="439123"/>
            <a:chOff x="71999" y="6334443"/>
            <a:chExt cx="500043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00043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542925" y="1247775"/>
            <a:ext cx="8267700" cy="4832092"/>
          </a:xfrm>
          <a:prstGeom prst="rect">
            <a:avLst/>
          </a:prstGeom>
          <a:noFill/>
        </p:spPr>
        <p:txBody>
          <a:bodyPr wrap="square" rtlCol="0">
            <a:spAutoFit/>
          </a:bodyPr>
          <a:lstStyle/>
          <a:p>
            <a:r>
              <a:rPr lang="en-GB" sz="2400" b="1" dirty="0" smtClean="0">
                <a:solidFill>
                  <a:schemeClr val="accent6">
                    <a:lumMod val="75000"/>
                  </a:schemeClr>
                </a:solidFill>
              </a:rPr>
              <a:t>Network costs</a:t>
            </a:r>
            <a:endParaRPr lang="hr-HR" sz="2400" b="1" dirty="0" smtClean="0">
              <a:solidFill>
                <a:schemeClr val="accent6">
                  <a:lumMod val="75000"/>
                </a:schemeClr>
              </a:solidFill>
            </a:endParaRPr>
          </a:p>
          <a:p>
            <a:r>
              <a:rPr lang="en-GB" sz="2400" b="1" dirty="0" smtClean="0">
                <a:solidFill>
                  <a:schemeClr val="accent1">
                    <a:lumMod val="75000"/>
                  </a:schemeClr>
                </a:solidFill>
              </a:rPr>
              <a:t>When designing a network it is necessary to have in mind that the establishment of a network is extremely expensive and that the financing of the network nearly does not end with the purchase of equipment.</a:t>
            </a:r>
            <a:endParaRPr lang="hr-HR" sz="2400" b="1" dirty="0" smtClean="0">
              <a:solidFill>
                <a:schemeClr val="accent1">
                  <a:lumMod val="75000"/>
                </a:schemeClr>
              </a:solidFill>
            </a:endParaRPr>
          </a:p>
          <a:p>
            <a:r>
              <a:rPr lang="en-GB" sz="2400" b="1" dirty="0">
                <a:solidFill>
                  <a:schemeClr val="accent1">
                    <a:lumMod val="75000"/>
                  </a:schemeClr>
                </a:solidFill>
              </a:rPr>
              <a:t>The basic costs, some of which are one-off and some are continuous, are as follows</a:t>
            </a:r>
            <a:r>
              <a:rPr lang="en-GB" sz="2400" b="1" dirty="0" smtClean="0">
                <a:solidFill>
                  <a:schemeClr val="accent1">
                    <a:lumMod val="75000"/>
                  </a:schemeClr>
                </a:solidFill>
              </a:rPr>
              <a:t>:</a:t>
            </a:r>
            <a:endParaRPr lang="hr-HR" sz="2400" b="1" dirty="0" smtClean="0">
              <a:solidFill>
                <a:schemeClr val="accent1">
                  <a:lumMod val="75000"/>
                </a:schemeClr>
              </a:solidFill>
            </a:endParaRPr>
          </a:p>
          <a:p>
            <a:r>
              <a:rPr lang="hr-HR" sz="2000" b="1" dirty="0" smtClean="0">
                <a:solidFill>
                  <a:schemeClr val="accent6">
                    <a:lumMod val="75000"/>
                  </a:schemeClr>
                </a:solidFill>
              </a:rPr>
              <a:t>• </a:t>
            </a:r>
            <a:r>
              <a:rPr lang="en-GB" sz="2000" b="1" dirty="0" smtClean="0">
                <a:solidFill>
                  <a:schemeClr val="accent6">
                    <a:lumMod val="75000"/>
                  </a:schemeClr>
                </a:solidFill>
              </a:rPr>
              <a:t>the cost of designing network  - one-off</a:t>
            </a:r>
            <a:endParaRPr lang="hr-HR" sz="2000" b="1" dirty="0" smtClean="0">
              <a:solidFill>
                <a:schemeClr val="accent6">
                  <a:lumMod val="75000"/>
                </a:schemeClr>
              </a:solidFill>
            </a:endParaRPr>
          </a:p>
          <a:p>
            <a:r>
              <a:rPr lang="hr-HR" sz="2000" b="1" dirty="0" smtClean="0">
                <a:solidFill>
                  <a:schemeClr val="accent6">
                    <a:lumMod val="75000"/>
                  </a:schemeClr>
                </a:solidFill>
              </a:rPr>
              <a:t>• </a:t>
            </a:r>
            <a:r>
              <a:rPr lang="en-GB" sz="2000" b="1" dirty="0" smtClean="0">
                <a:solidFill>
                  <a:schemeClr val="accent6">
                    <a:lumMod val="75000"/>
                  </a:schemeClr>
                </a:solidFill>
              </a:rPr>
              <a:t>construction of infrastructure (electricity, phone, grounding, base station)-one-off</a:t>
            </a:r>
            <a:endParaRPr lang="hr-HR" sz="2000" b="1" dirty="0" smtClean="0">
              <a:solidFill>
                <a:schemeClr val="accent6">
                  <a:lumMod val="75000"/>
                </a:schemeClr>
              </a:solidFill>
            </a:endParaRPr>
          </a:p>
          <a:p>
            <a:r>
              <a:rPr lang="hr-HR" sz="2000" b="1" dirty="0" smtClean="0">
                <a:solidFill>
                  <a:schemeClr val="accent6">
                    <a:lumMod val="75000"/>
                  </a:schemeClr>
                </a:solidFill>
              </a:rPr>
              <a:t>• </a:t>
            </a:r>
            <a:r>
              <a:rPr lang="en-GB" sz="2000" b="1" dirty="0" smtClean="0">
                <a:solidFill>
                  <a:schemeClr val="accent6">
                    <a:lumMod val="75000"/>
                  </a:schemeClr>
                </a:solidFill>
              </a:rPr>
              <a:t>purchase </a:t>
            </a:r>
            <a:r>
              <a:rPr lang="hr-HR" sz="2000" b="1" dirty="0" err="1" smtClean="0">
                <a:solidFill>
                  <a:schemeClr val="accent6">
                    <a:lumMod val="75000"/>
                  </a:schemeClr>
                </a:solidFill>
              </a:rPr>
              <a:t>of</a:t>
            </a:r>
            <a:r>
              <a:rPr lang="hr-HR" sz="2000" b="1" dirty="0" smtClean="0">
                <a:solidFill>
                  <a:schemeClr val="accent6">
                    <a:lumMod val="75000"/>
                  </a:schemeClr>
                </a:solidFill>
              </a:rPr>
              <a:t> </a:t>
            </a:r>
            <a:r>
              <a:rPr lang="en-GB" sz="2000" b="1" dirty="0" smtClean="0">
                <a:solidFill>
                  <a:schemeClr val="accent6">
                    <a:lumMod val="75000"/>
                  </a:schemeClr>
                </a:solidFill>
              </a:rPr>
              <a:t>measuring and n</a:t>
            </a:r>
            <a:r>
              <a:rPr lang="hr-HR" sz="2000" b="1" dirty="0" smtClean="0">
                <a:solidFill>
                  <a:schemeClr val="accent6">
                    <a:lumMod val="75000"/>
                  </a:schemeClr>
                </a:solidFill>
              </a:rPr>
              <a:t>on-</a:t>
            </a:r>
            <a:r>
              <a:rPr lang="hr-HR" sz="2000" b="1" dirty="0" err="1" smtClean="0">
                <a:solidFill>
                  <a:schemeClr val="accent6">
                    <a:lumMod val="75000"/>
                  </a:schemeClr>
                </a:solidFill>
              </a:rPr>
              <a:t>measuring</a:t>
            </a:r>
            <a:r>
              <a:rPr lang="en-GB" sz="2000" b="1" dirty="0" smtClean="0">
                <a:solidFill>
                  <a:schemeClr val="accent6">
                    <a:lumMod val="75000"/>
                  </a:schemeClr>
                </a:solidFill>
              </a:rPr>
              <a:t> equipment – one-off</a:t>
            </a:r>
            <a:endParaRPr lang="hr-HR" sz="2000" b="1" dirty="0" smtClean="0">
              <a:solidFill>
                <a:schemeClr val="accent6">
                  <a:lumMod val="75000"/>
                </a:schemeClr>
              </a:solidFill>
            </a:endParaRPr>
          </a:p>
          <a:p>
            <a:r>
              <a:rPr lang="hr-HR" sz="2000" b="1" dirty="0" smtClean="0">
                <a:solidFill>
                  <a:schemeClr val="accent6">
                    <a:lumMod val="75000"/>
                  </a:schemeClr>
                </a:solidFill>
              </a:rPr>
              <a:t>• </a:t>
            </a:r>
            <a:r>
              <a:rPr lang="en-GB" sz="2000" b="1" dirty="0" smtClean="0">
                <a:solidFill>
                  <a:schemeClr val="accent6">
                    <a:lumMod val="75000"/>
                  </a:schemeClr>
                </a:solidFill>
              </a:rPr>
              <a:t>the costs of setting up the stations - one-off</a:t>
            </a:r>
            <a:endParaRPr lang="hr-HR" sz="2000" b="1" dirty="0" smtClean="0">
              <a:solidFill>
                <a:schemeClr val="accent6">
                  <a:lumMod val="75000"/>
                </a:schemeClr>
              </a:solidFill>
            </a:endParaRPr>
          </a:p>
          <a:p>
            <a:r>
              <a:rPr lang="hr-HR" sz="2000" b="1" dirty="0" smtClean="0">
                <a:solidFill>
                  <a:schemeClr val="accent6">
                    <a:lumMod val="75000"/>
                  </a:schemeClr>
                </a:solidFill>
              </a:rPr>
              <a:t>• </a:t>
            </a:r>
            <a:r>
              <a:rPr lang="en-GB" sz="2000" b="1" dirty="0">
                <a:solidFill>
                  <a:schemeClr val="accent6">
                    <a:lumMod val="75000"/>
                  </a:schemeClr>
                </a:solidFill>
              </a:rPr>
              <a:t>attesting (electrical installations, fire protection system and fire alarm) - </a:t>
            </a:r>
            <a:r>
              <a:rPr lang="en-GB" sz="2000" b="1" dirty="0" smtClean="0">
                <a:solidFill>
                  <a:schemeClr val="accent6">
                    <a:lumMod val="75000"/>
                  </a:schemeClr>
                </a:solidFill>
              </a:rPr>
              <a:t>continuously</a:t>
            </a:r>
            <a:endParaRPr lang="hr-HR" sz="2000" b="1" dirty="0">
              <a:solidFill>
                <a:schemeClr val="accent6">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5.4  </a:t>
            </a:r>
            <a:r>
              <a:rPr lang="en-GB" sz="2800" b="1" dirty="0">
                <a:solidFill>
                  <a:schemeClr val="tx2"/>
                </a:solidFill>
                <a:effectLst>
                  <a:glow>
                    <a:srgbClr val="7F7F7F">
                      <a:alpha val="35000"/>
                    </a:srgbClr>
                  </a:glow>
                </a:effectLst>
              </a:rPr>
              <a:t>MAINTENANCE AND NETWORK COSTS</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457200" y="6410606"/>
            <a:ext cx="4892040" cy="439123"/>
            <a:chOff x="71999" y="6334443"/>
            <a:chExt cx="4892040"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892040"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342900" y="1333500"/>
            <a:ext cx="8620125" cy="4524315"/>
          </a:xfrm>
          <a:prstGeom prst="rect">
            <a:avLst/>
          </a:prstGeom>
          <a:noFill/>
        </p:spPr>
        <p:txBody>
          <a:bodyPr wrap="square" rtlCol="0">
            <a:spAutoFit/>
          </a:bodyPr>
          <a:lstStyle/>
          <a:p>
            <a:r>
              <a:rPr lang="hr-HR" sz="2400" b="1" dirty="0" smtClean="0">
                <a:solidFill>
                  <a:schemeClr val="accent6">
                    <a:lumMod val="75000"/>
                  </a:schemeClr>
                </a:solidFill>
              </a:rPr>
              <a:t>• </a:t>
            </a:r>
            <a:r>
              <a:rPr lang="en-GB" sz="2400" b="1" dirty="0" smtClean="0">
                <a:solidFill>
                  <a:schemeClr val="accent6">
                    <a:lumMod val="75000"/>
                  </a:schemeClr>
                </a:solidFill>
              </a:rPr>
              <a:t>the costs of the professional regular and intervention maintenance (</a:t>
            </a:r>
            <a:r>
              <a:rPr lang="en-GB" sz="2400" b="1" dirty="0" err="1" smtClean="0">
                <a:solidFill>
                  <a:schemeClr val="accent6">
                    <a:lumMod val="75000"/>
                  </a:schemeClr>
                </a:solidFill>
              </a:rPr>
              <a:t>labor</a:t>
            </a:r>
            <a:r>
              <a:rPr lang="en-GB" sz="2400" b="1" dirty="0" smtClean="0">
                <a:solidFill>
                  <a:schemeClr val="accent6">
                    <a:lumMod val="75000"/>
                  </a:schemeClr>
                </a:solidFill>
              </a:rPr>
              <a:t>, consumables, spare parts) – continuously</a:t>
            </a:r>
            <a:endParaRPr lang="hr-HR" sz="2400" b="1" dirty="0" smtClean="0">
              <a:solidFill>
                <a:schemeClr val="accent6">
                  <a:lumMod val="75000"/>
                </a:schemeClr>
              </a:solidFill>
            </a:endParaRPr>
          </a:p>
          <a:p>
            <a:r>
              <a:rPr lang="hr-HR" sz="2400" b="1" dirty="0" smtClean="0">
                <a:solidFill>
                  <a:schemeClr val="accent6">
                    <a:lumMod val="75000"/>
                  </a:schemeClr>
                </a:solidFill>
              </a:rPr>
              <a:t>• </a:t>
            </a:r>
            <a:r>
              <a:rPr lang="en-GB" sz="2400" b="1" dirty="0" smtClean="0">
                <a:solidFill>
                  <a:schemeClr val="accent6">
                    <a:lumMod val="75000"/>
                  </a:schemeClr>
                </a:solidFill>
              </a:rPr>
              <a:t>laboratory </a:t>
            </a:r>
            <a:r>
              <a:rPr lang="en-GB" sz="2400" b="1" dirty="0">
                <a:solidFill>
                  <a:schemeClr val="accent6">
                    <a:lumMod val="75000"/>
                  </a:schemeClr>
                </a:solidFill>
              </a:rPr>
              <a:t>Costs (Collection of Samples, Sample Analysis, Quality Assurance, Data Validation) </a:t>
            </a:r>
            <a:r>
              <a:rPr lang="en-GB" sz="2400" b="1" dirty="0" smtClean="0">
                <a:solidFill>
                  <a:schemeClr val="accent6">
                    <a:lumMod val="75000"/>
                  </a:schemeClr>
                </a:solidFill>
              </a:rPr>
              <a:t>– </a:t>
            </a:r>
            <a:r>
              <a:rPr lang="en-GB" sz="2400" b="1" dirty="0">
                <a:solidFill>
                  <a:schemeClr val="accent6">
                    <a:lumMod val="75000"/>
                  </a:schemeClr>
                </a:solidFill>
              </a:rPr>
              <a:t>continuously</a:t>
            </a:r>
            <a:endParaRPr lang="hr-HR" sz="2400" b="1" dirty="0">
              <a:solidFill>
                <a:schemeClr val="accent6">
                  <a:lumMod val="75000"/>
                </a:schemeClr>
              </a:solidFill>
            </a:endParaRPr>
          </a:p>
          <a:p>
            <a:r>
              <a:rPr lang="vi-VN" sz="2400" b="1" dirty="0" smtClean="0">
                <a:solidFill>
                  <a:schemeClr val="accent6">
                    <a:lumMod val="75000"/>
                  </a:schemeClr>
                </a:solidFill>
              </a:rPr>
              <a:t>• </a:t>
            </a:r>
            <a:r>
              <a:rPr lang="en-GB" sz="2400" b="1" dirty="0" smtClean="0">
                <a:solidFill>
                  <a:schemeClr val="accent6">
                    <a:lumMod val="75000"/>
                  </a:schemeClr>
                </a:solidFill>
              </a:rPr>
              <a:t>material costs of quality assurance (reference material and devices, </a:t>
            </a:r>
            <a:r>
              <a:rPr lang="en-GB" sz="2400" b="1" dirty="0" err="1" smtClean="0">
                <a:solidFill>
                  <a:schemeClr val="accent6">
                    <a:lumMod val="75000"/>
                  </a:schemeClr>
                </a:solidFill>
              </a:rPr>
              <a:t>profficiency</a:t>
            </a:r>
            <a:r>
              <a:rPr lang="en-GB" sz="2400" b="1" dirty="0" smtClean="0">
                <a:solidFill>
                  <a:schemeClr val="accent6">
                    <a:lumMod val="75000"/>
                  </a:schemeClr>
                </a:solidFill>
              </a:rPr>
              <a:t> testing) – continuously</a:t>
            </a:r>
            <a:endParaRPr lang="hr-HR" sz="2400" b="1" dirty="0" smtClean="0">
              <a:solidFill>
                <a:schemeClr val="accent6">
                  <a:lumMod val="75000"/>
                </a:schemeClr>
              </a:solidFill>
            </a:endParaRPr>
          </a:p>
          <a:p>
            <a:r>
              <a:rPr lang="hr-HR" sz="2400" b="1" dirty="0" smtClean="0">
                <a:solidFill>
                  <a:schemeClr val="accent6">
                    <a:lumMod val="75000"/>
                  </a:schemeClr>
                </a:solidFill>
              </a:rPr>
              <a:t>• </a:t>
            </a:r>
            <a:r>
              <a:rPr lang="en-GB" sz="2400" b="1" dirty="0">
                <a:solidFill>
                  <a:schemeClr val="accent6">
                    <a:lumMod val="75000"/>
                  </a:schemeClr>
                </a:solidFill>
              </a:rPr>
              <a:t>data management costs (collecting, processing, publishing and storing data) </a:t>
            </a:r>
            <a:r>
              <a:rPr lang="en-GB" sz="2400" b="1" dirty="0" smtClean="0">
                <a:solidFill>
                  <a:schemeClr val="accent6">
                    <a:lumMod val="75000"/>
                  </a:schemeClr>
                </a:solidFill>
              </a:rPr>
              <a:t>– continuously</a:t>
            </a:r>
          </a:p>
          <a:p>
            <a:r>
              <a:rPr lang="hr-HR" sz="2400" b="1" dirty="0" smtClean="0">
                <a:solidFill>
                  <a:schemeClr val="accent6">
                    <a:lumMod val="75000"/>
                  </a:schemeClr>
                </a:solidFill>
              </a:rPr>
              <a:t>• </a:t>
            </a:r>
            <a:r>
              <a:rPr lang="en-GB" sz="2400" b="1" dirty="0" smtClean="0">
                <a:solidFill>
                  <a:schemeClr val="accent6">
                    <a:lumMod val="75000"/>
                  </a:schemeClr>
                </a:solidFill>
              </a:rPr>
              <a:t>operating costs (rental places, electricity, telephone) – continuously.</a:t>
            </a:r>
            <a:endParaRPr lang="hr-HR" sz="2400" b="1" dirty="0" smtClean="0">
              <a:solidFill>
                <a:schemeClr val="accent6">
                  <a:lumMod val="75000"/>
                </a:schemeClr>
              </a:solidFill>
            </a:endParaRPr>
          </a:p>
          <a:p>
            <a:r>
              <a:rPr lang="en-GB" sz="2400" b="1" dirty="0">
                <a:solidFill>
                  <a:schemeClr val="accent1">
                    <a:lumMod val="75000"/>
                  </a:schemeClr>
                </a:solidFill>
              </a:rPr>
              <a:t>When trying to estimate ongoing costs on an annual basis, there is usually 10% of the initial investment amount.</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5.4  </a:t>
            </a:r>
            <a:r>
              <a:rPr lang="en-GB" sz="2800" b="1" dirty="0">
                <a:solidFill>
                  <a:schemeClr val="tx2"/>
                </a:solidFill>
                <a:effectLst>
                  <a:glow>
                    <a:srgbClr val="7F7F7F">
                      <a:alpha val="35000"/>
                    </a:srgbClr>
                  </a:glow>
                </a:effectLst>
              </a:rPr>
              <a:t>MAINTENANCE AND NETWORK COSTS</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155881" cy="439123"/>
            <a:chOff x="71999" y="6334443"/>
            <a:chExt cx="515588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15588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Rectangle 8"/>
          <p:cNvSpPr/>
          <p:nvPr/>
        </p:nvSpPr>
        <p:spPr>
          <a:xfrm>
            <a:off x="457200" y="1526041"/>
            <a:ext cx="8210550" cy="4893647"/>
          </a:xfrm>
          <a:prstGeom prst="rect">
            <a:avLst/>
          </a:prstGeom>
        </p:spPr>
        <p:txBody>
          <a:bodyPr wrap="square">
            <a:spAutoFit/>
          </a:bodyPr>
          <a:lstStyle/>
          <a:p>
            <a:r>
              <a:rPr lang="en-GB" sz="2400" b="1" dirty="0" smtClean="0">
                <a:solidFill>
                  <a:schemeClr val="accent1">
                    <a:lumMod val="75000"/>
                  </a:schemeClr>
                </a:solidFill>
              </a:rPr>
              <a:t>The </a:t>
            </a:r>
            <a:r>
              <a:rPr lang="en-GB" sz="2400" b="1" dirty="0" err="1" smtClean="0">
                <a:solidFill>
                  <a:schemeClr val="accent1">
                    <a:lumMod val="75000"/>
                  </a:schemeClr>
                </a:solidFill>
              </a:rPr>
              <a:t>investement</a:t>
            </a:r>
            <a:r>
              <a:rPr lang="en-GB" sz="2400" b="1" dirty="0" smtClean="0">
                <a:solidFill>
                  <a:schemeClr val="accent1">
                    <a:lumMod val="75000"/>
                  </a:schemeClr>
                </a:solidFill>
              </a:rPr>
              <a:t> costs will depend on the design of the network (the number of stations, the location of the stations, measurement methods, as well as the choice of the manufacturer of the instruments).</a:t>
            </a:r>
            <a:endParaRPr lang="hr-HR" sz="2400" b="1" dirty="0" smtClean="0">
              <a:solidFill>
                <a:schemeClr val="accent1">
                  <a:lumMod val="75000"/>
                </a:schemeClr>
              </a:solidFill>
            </a:endParaRPr>
          </a:p>
          <a:p>
            <a:endParaRPr lang="hr-HR" sz="2400" b="1" dirty="0" smtClean="0">
              <a:solidFill>
                <a:schemeClr val="accent1">
                  <a:lumMod val="75000"/>
                </a:schemeClr>
              </a:solidFill>
            </a:endParaRPr>
          </a:p>
          <a:p>
            <a:r>
              <a:rPr lang="en-GB" sz="2400" b="1" dirty="0" smtClean="0">
                <a:solidFill>
                  <a:schemeClr val="accent6">
                    <a:lumMod val="75000"/>
                  </a:schemeClr>
                </a:solidFill>
              </a:rPr>
              <a:t>When choosing instruments lowest price is often not the best choice.</a:t>
            </a:r>
            <a:endParaRPr lang="hr-HR" sz="2400" b="1" dirty="0" smtClean="0">
              <a:solidFill>
                <a:schemeClr val="accent6">
                  <a:lumMod val="75000"/>
                </a:schemeClr>
              </a:solidFill>
            </a:endParaRPr>
          </a:p>
          <a:p>
            <a:endParaRPr lang="hr-HR" sz="2400" b="1" dirty="0" smtClean="0">
              <a:solidFill>
                <a:schemeClr val="accent1">
                  <a:lumMod val="75000"/>
                </a:schemeClr>
              </a:solidFill>
            </a:endParaRPr>
          </a:p>
          <a:p>
            <a:r>
              <a:rPr lang="en-GB" sz="2400" b="1" dirty="0">
                <a:solidFill>
                  <a:schemeClr val="accent1">
                    <a:lumMod val="75000"/>
                  </a:schemeClr>
                </a:solidFill>
              </a:rPr>
              <a:t>There is also a need to consider service support in the country because a cheap instrument with an authorized </a:t>
            </a:r>
            <a:r>
              <a:rPr lang="en-GB" sz="2400" b="1" dirty="0" smtClean="0">
                <a:solidFill>
                  <a:schemeClr val="accent1">
                    <a:lumMod val="75000"/>
                  </a:schemeClr>
                </a:solidFill>
              </a:rPr>
              <a:t>service technician 1000 km away and </a:t>
            </a:r>
            <a:r>
              <a:rPr lang="en-GB" sz="2400" b="1" dirty="0">
                <a:solidFill>
                  <a:schemeClr val="accent1">
                    <a:lumMod val="75000"/>
                  </a:schemeClr>
                </a:solidFill>
              </a:rPr>
              <a:t>several </a:t>
            </a:r>
            <a:r>
              <a:rPr lang="en-GB" sz="2400" b="1" dirty="0" smtClean="0">
                <a:solidFill>
                  <a:schemeClr val="accent1">
                    <a:lumMod val="75000"/>
                  </a:schemeClr>
                </a:solidFill>
              </a:rPr>
              <a:t>state borders </a:t>
            </a:r>
            <a:r>
              <a:rPr lang="en-GB" sz="2400" b="1" dirty="0">
                <a:solidFill>
                  <a:schemeClr val="accent1">
                    <a:lumMod val="75000"/>
                  </a:schemeClr>
                </a:solidFill>
              </a:rPr>
              <a:t>often results in unsatisfactory data coverage and / or poor data quality.</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5.4  </a:t>
            </a:r>
            <a:r>
              <a:rPr lang="en-GB" sz="2800" b="1" dirty="0">
                <a:solidFill>
                  <a:schemeClr val="tx2"/>
                </a:solidFill>
                <a:effectLst>
                  <a:glow>
                    <a:srgbClr val="7F7F7F">
                      <a:alpha val="35000"/>
                    </a:srgbClr>
                  </a:glow>
                </a:effectLst>
              </a:rPr>
              <a:t>MAINTENANCE AND NETWORK COSTS</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689537" cy="439125"/>
            <a:chOff x="71999" y="6334443"/>
            <a:chExt cx="4689537" cy="439125"/>
          </a:xfrm>
        </p:grpSpPr>
        <p:grpSp>
          <p:nvGrpSpPr>
            <p:cNvPr id="3" name="Group 3"/>
            <p:cNvGrpSpPr>
              <a:grpSpLocks noChangeAspect="1"/>
            </p:cNvGrpSpPr>
            <p:nvPr/>
          </p:nvGrpSpPr>
          <p:grpSpPr bwMode="auto">
            <a:xfrm>
              <a:off x="138114" y="6362432"/>
              <a:ext cx="4500798" cy="411136"/>
              <a:chOff x="14858" y="6031802"/>
              <a:chExt cx="7310481" cy="703816"/>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2"/>
                <a:ext cx="5413611" cy="474189"/>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689537"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12290" name="Picture 2"/>
          <p:cNvPicPr>
            <a:picLocks noChangeAspect="1" noChangeArrowheads="1"/>
          </p:cNvPicPr>
          <p:nvPr/>
        </p:nvPicPr>
        <p:blipFill>
          <a:blip r:embed="rId4" cstate="print"/>
          <a:srcRect/>
          <a:stretch>
            <a:fillRect/>
          </a:stretch>
        </p:blipFill>
        <p:spPr bwMode="auto">
          <a:xfrm>
            <a:off x="231412" y="2505075"/>
            <a:ext cx="8711531" cy="2733675"/>
          </a:xfrm>
          <a:prstGeom prst="rect">
            <a:avLst/>
          </a:prstGeom>
          <a:noFill/>
          <a:ln w="9525">
            <a:noFill/>
            <a:miter lim="800000"/>
            <a:headEnd/>
            <a:tailEnd/>
          </a:ln>
        </p:spPr>
      </p:pic>
      <p:sp>
        <p:nvSpPr>
          <p:cNvPr id="10" name="TextBox 9"/>
          <p:cNvSpPr txBox="1"/>
          <p:nvPr/>
        </p:nvSpPr>
        <p:spPr>
          <a:xfrm>
            <a:off x="428625" y="1647825"/>
            <a:ext cx="4029075" cy="830997"/>
          </a:xfrm>
          <a:prstGeom prst="rect">
            <a:avLst/>
          </a:prstGeom>
          <a:noFill/>
        </p:spPr>
        <p:txBody>
          <a:bodyPr wrap="square" rtlCol="0">
            <a:spAutoFit/>
          </a:bodyPr>
          <a:lstStyle/>
          <a:p>
            <a:r>
              <a:rPr lang="en-GB" sz="2400" b="1" dirty="0" smtClean="0">
                <a:solidFill>
                  <a:schemeClr val="accent6">
                    <a:lumMod val="75000"/>
                  </a:schemeClr>
                </a:solidFill>
              </a:rPr>
              <a:t>The cost of measuring equipment</a:t>
            </a:r>
            <a:endParaRPr lang="hr-HR" sz="2400" b="1" dirty="0">
              <a:solidFill>
                <a:schemeClr val="accent6">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5.4  </a:t>
            </a:r>
            <a:r>
              <a:rPr lang="en-GB" sz="2800" b="1" dirty="0">
                <a:solidFill>
                  <a:schemeClr val="tx2"/>
                </a:solidFill>
                <a:effectLst>
                  <a:glow>
                    <a:srgbClr val="7F7F7F">
                      <a:alpha val="35000"/>
                    </a:srgbClr>
                  </a:glow>
                </a:effectLst>
              </a:rPr>
              <a:t>MAINTENANCE AND NETWORK COSTS</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863273" cy="439123"/>
            <a:chOff x="71999" y="6334443"/>
            <a:chExt cx="486327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86327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13314" name="Picture 2"/>
          <p:cNvPicPr>
            <a:picLocks noChangeAspect="1" noChangeArrowheads="1"/>
          </p:cNvPicPr>
          <p:nvPr/>
        </p:nvPicPr>
        <p:blipFill>
          <a:blip r:embed="rId4" cstate="print"/>
          <a:srcRect/>
          <a:stretch>
            <a:fillRect/>
          </a:stretch>
        </p:blipFill>
        <p:spPr bwMode="auto">
          <a:xfrm>
            <a:off x="149017" y="2066924"/>
            <a:ext cx="8509207" cy="3667485"/>
          </a:xfrm>
          <a:prstGeom prst="rect">
            <a:avLst/>
          </a:prstGeom>
          <a:noFill/>
          <a:ln w="9525">
            <a:noFill/>
            <a:miter lim="800000"/>
            <a:headEnd/>
            <a:tailEnd/>
          </a:ln>
        </p:spPr>
      </p:pic>
      <p:sp>
        <p:nvSpPr>
          <p:cNvPr id="10" name="TextBox 9"/>
          <p:cNvSpPr txBox="1"/>
          <p:nvPr/>
        </p:nvSpPr>
        <p:spPr>
          <a:xfrm>
            <a:off x="428625" y="1647825"/>
            <a:ext cx="4029075" cy="461665"/>
          </a:xfrm>
          <a:prstGeom prst="rect">
            <a:avLst/>
          </a:prstGeom>
          <a:noFill/>
        </p:spPr>
        <p:txBody>
          <a:bodyPr wrap="square" rtlCol="0">
            <a:spAutoFit/>
          </a:bodyPr>
          <a:lstStyle/>
          <a:p>
            <a:r>
              <a:rPr lang="hr-HR" sz="2400" b="1" dirty="0" err="1" smtClean="0">
                <a:solidFill>
                  <a:schemeClr val="accent6">
                    <a:lumMod val="75000"/>
                  </a:schemeClr>
                </a:solidFill>
              </a:rPr>
              <a:t>Extension</a:t>
            </a:r>
            <a:r>
              <a:rPr lang="hr-HR" sz="2400" b="1" dirty="0" smtClean="0">
                <a:solidFill>
                  <a:schemeClr val="accent6">
                    <a:lumMod val="75000"/>
                  </a:schemeClr>
                </a:solidFill>
              </a:rPr>
              <a:t> table</a:t>
            </a:r>
            <a:endParaRPr lang="hr-HR" sz="2400" b="1" dirty="0">
              <a:solidFill>
                <a:schemeClr val="accent6">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5.4  </a:t>
            </a:r>
            <a:r>
              <a:rPr lang="en-GB" sz="2800" b="1" dirty="0">
                <a:solidFill>
                  <a:schemeClr val="tx2"/>
                </a:solidFill>
                <a:effectLst>
                  <a:glow>
                    <a:srgbClr val="7F7F7F">
                      <a:alpha val="35000"/>
                    </a:srgbClr>
                  </a:glow>
                </a:effectLst>
              </a:rPr>
              <a:t>MAINTENANCE AND NETWORK COSTS</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963857" cy="439123"/>
            <a:chOff x="71999" y="6334443"/>
            <a:chExt cx="4963857"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63857"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14338" name="Picture 2"/>
          <p:cNvPicPr>
            <a:picLocks noChangeAspect="1" noChangeArrowheads="1"/>
          </p:cNvPicPr>
          <p:nvPr/>
        </p:nvPicPr>
        <p:blipFill>
          <a:blip r:embed="rId4" cstate="print"/>
          <a:srcRect/>
          <a:stretch>
            <a:fillRect/>
          </a:stretch>
        </p:blipFill>
        <p:spPr bwMode="auto">
          <a:xfrm>
            <a:off x="409486" y="2426876"/>
            <a:ext cx="8410663" cy="3402423"/>
          </a:xfrm>
          <a:prstGeom prst="rect">
            <a:avLst/>
          </a:prstGeom>
          <a:noFill/>
          <a:ln w="9525">
            <a:noFill/>
            <a:miter lim="800000"/>
            <a:headEnd/>
            <a:tailEnd/>
          </a:ln>
        </p:spPr>
      </p:pic>
      <p:sp>
        <p:nvSpPr>
          <p:cNvPr id="10" name="TextBox 9"/>
          <p:cNvSpPr txBox="1"/>
          <p:nvPr/>
        </p:nvSpPr>
        <p:spPr>
          <a:xfrm>
            <a:off x="476250" y="1809750"/>
            <a:ext cx="4029075" cy="461665"/>
          </a:xfrm>
          <a:prstGeom prst="rect">
            <a:avLst/>
          </a:prstGeom>
          <a:noFill/>
        </p:spPr>
        <p:txBody>
          <a:bodyPr wrap="square" rtlCol="0">
            <a:spAutoFit/>
          </a:bodyPr>
          <a:lstStyle/>
          <a:p>
            <a:r>
              <a:rPr lang="hr-HR" sz="2400" b="1" dirty="0" err="1" smtClean="0">
                <a:solidFill>
                  <a:schemeClr val="accent6">
                    <a:lumMod val="75000"/>
                  </a:schemeClr>
                </a:solidFill>
              </a:rPr>
              <a:t>Extension</a:t>
            </a:r>
            <a:r>
              <a:rPr lang="hr-HR" sz="2400" b="1" dirty="0" smtClean="0">
                <a:solidFill>
                  <a:schemeClr val="accent6">
                    <a:lumMod val="75000"/>
                  </a:schemeClr>
                </a:solidFill>
              </a:rPr>
              <a:t> table</a:t>
            </a:r>
            <a:endParaRPr lang="hr-HR" sz="2400" b="1" dirty="0">
              <a:solidFill>
                <a:schemeClr val="accent6">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5.4  </a:t>
            </a:r>
            <a:r>
              <a:rPr lang="en-GB" sz="2800" b="1" dirty="0">
                <a:solidFill>
                  <a:schemeClr val="tx2"/>
                </a:solidFill>
                <a:effectLst>
                  <a:glow>
                    <a:srgbClr val="7F7F7F">
                      <a:alpha val="35000"/>
                    </a:srgbClr>
                  </a:glow>
                </a:effectLst>
              </a:rPr>
              <a:t>MAINTENANCE AND NETWORK COSTS</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963857" cy="439123"/>
            <a:chOff x="71999" y="6334443"/>
            <a:chExt cx="4963857"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63857"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603284" y="1737429"/>
            <a:ext cx="7939646" cy="3785652"/>
          </a:xfrm>
          <a:prstGeom prst="rect">
            <a:avLst/>
          </a:prstGeom>
          <a:noFill/>
        </p:spPr>
        <p:txBody>
          <a:bodyPr wrap="square" rtlCol="0">
            <a:spAutoFit/>
          </a:bodyPr>
          <a:lstStyle/>
          <a:p>
            <a:r>
              <a:rPr lang="hr-HR" sz="2400" b="1" dirty="0" err="1" smtClean="0">
                <a:solidFill>
                  <a:schemeClr val="accent6">
                    <a:lumMod val="75000"/>
                  </a:schemeClr>
                </a:solidFill>
              </a:rPr>
              <a:t>Sensors</a:t>
            </a:r>
            <a:endParaRPr lang="hr-HR" sz="2400" b="1" dirty="0" smtClean="0">
              <a:solidFill>
                <a:schemeClr val="accent6">
                  <a:lumMod val="75000"/>
                </a:schemeClr>
              </a:solidFill>
            </a:endParaRPr>
          </a:p>
          <a:p>
            <a:endParaRPr lang="en-GB" sz="2400" b="1" dirty="0" smtClean="0">
              <a:solidFill>
                <a:schemeClr val="accent1">
                  <a:lumMod val="75000"/>
                </a:schemeClr>
              </a:solidFill>
            </a:endParaRPr>
          </a:p>
          <a:p>
            <a:r>
              <a:rPr lang="hr-HR" sz="2400" b="1" dirty="0" err="1" smtClean="0">
                <a:solidFill>
                  <a:schemeClr val="accent1">
                    <a:lumMod val="75000"/>
                  </a:schemeClr>
                </a:solidFill>
              </a:rPr>
              <a:t>Still</a:t>
            </a:r>
            <a:r>
              <a:rPr lang="hr-HR" sz="2400" b="1" dirty="0" smtClean="0">
                <a:solidFill>
                  <a:schemeClr val="accent1">
                    <a:lumMod val="75000"/>
                  </a:schemeClr>
                </a:solidFill>
              </a:rPr>
              <a:t> </a:t>
            </a:r>
            <a:r>
              <a:rPr lang="hr-HR" sz="2400" b="1" dirty="0" err="1" smtClean="0">
                <a:solidFill>
                  <a:schemeClr val="accent1">
                    <a:lumMod val="75000"/>
                  </a:schemeClr>
                </a:solidFill>
              </a:rPr>
              <a:t>in</a:t>
            </a:r>
            <a:r>
              <a:rPr lang="hr-HR" sz="2400" b="1" dirty="0" smtClean="0">
                <a:solidFill>
                  <a:schemeClr val="accent1">
                    <a:lumMod val="75000"/>
                  </a:schemeClr>
                </a:solidFill>
              </a:rPr>
              <a:t> development</a:t>
            </a:r>
            <a:r>
              <a:rPr lang="en-GB" sz="2400" b="1" dirty="0" smtClean="0">
                <a:solidFill>
                  <a:schemeClr val="accent1">
                    <a:lumMod val="75000"/>
                  </a:schemeClr>
                </a:solidFill>
              </a:rPr>
              <a:t>:</a:t>
            </a:r>
            <a:endParaRPr lang="hr-HR" sz="2400" b="1" dirty="0" smtClean="0">
              <a:solidFill>
                <a:schemeClr val="accent1">
                  <a:lumMod val="75000"/>
                </a:schemeClr>
              </a:solidFill>
            </a:endParaRPr>
          </a:p>
          <a:p>
            <a:pPr marL="342900" indent="-342900">
              <a:buFont typeface="Arial" panose="020B0604020202020204" pitchFamily="34" charset="0"/>
              <a:buChar char="•"/>
            </a:pPr>
            <a:r>
              <a:rPr lang="hr-HR" sz="2400" b="1" dirty="0" err="1" smtClean="0">
                <a:solidFill>
                  <a:schemeClr val="accent1">
                    <a:lumMod val="75000"/>
                  </a:schemeClr>
                </a:solidFill>
              </a:rPr>
              <a:t>very</a:t>
            </a:r>
            <a:r>
              <a:rPr lang="hr-HR" sz="2400" b="1" dirty="0" smtClean="0">
                <a:solidFill>
                  <a:schemeClr val="accent1">
                    <a:lumMod val="75000"/>
                  </a:schemeClr>
                </a:solidFill>
              </a:rPr>
              <a:t> </a:t>
            </a:r>
            <a:r>
              <a:rPr lang="hr-HR" sz="2400" b="1" dirty="0" err="1" smtClean="0">
                <a:solidFill>
                  <a:schemeClr val="accent1">
                    <a:lumMod val="75000"/>
                  </a:schemeClr>
                </a:solidFill>
              </a:rPr>
              <a:t>large</a:t>
            </a:r>
            <a:r>
              <a:rPr lang="hr-HR" sz="2400" b="1" dirty="0" smtClean="0">
                <a:solidFill>
                  <a:schemeClr val="accent1">
                    <a:lumMod val="75000"/>
                  </a:schemeClr>
                </a:solidFill>
              </a:rPr>
              <a:t> </a:t>
            </a:r>
            <a:r>
              <a:rPr lang="hr-HR" sz="2400" b="1" dirty="0" err="1" smtClean="0">
                <a:solidFill>
                  <a:schemeClr val="accent1">
                    <a:lumMod val="75000"/>
                  </a:schemeClr>
                </a:solidFill>
              </a:rPr>
              <a:t>measurement</a:t>
            </a:r>
            <a:r>
              <a:rPr lang="hr-HR" sz="2400" b="1" dirty="0" smtClean="0">
                <a:solidFill>
                  <a:schemeClr val="accent1">
                    <a:lumMod val="75000"/>
                  </a:schemeClr>
                </a:solidFill>
              </a:rPr>
              <a:t> </a:t>
            </a:r>
            <a:r>
              <a:rPr lang="hr-HR" sz="2400" b="1" dirty="0" err="1" smtClean="0">
                <a:solidFill>
                  <a:schemeClr val="accent1">
                    <a:lumMod val="75000"/>
                  </a:schemeClr>
                </a:solidFill>
              </a:rPr>
              <a:t>uncertainty</a:t>
            </a:r>
            <a:endParaRPr lang="hr-HR" sz="2400" b="1" dirty="0" smtClean="0">
              <a:solidFill>
                <a:schemeClr val="accent1">
                  <a:lumMod val="75000"/>
                </a:schemeClr>
              </a:solidFill>
            </a:endParaRPr>
          </a:p>
          <a:p>
            <a:pPr marL="342900" indent="-342900">
              <a:buFont typeface="Arial" panose="020B0604020202020204" pitchFamily="34" charset="0"/>
              <a:buChar char="•"/>
            </a:pPr>
            <a:r>
              <a:rPr lang="en-GB" sz="2400" b="1" dirty="0" smtClean="0">
                <a:solidFill>
                  <a:schemeClr val="accent1">
                    <a:lumMod val="75000"/>
                  </a:schemeClr>
                </a:solidFill>
              </a:rPr>
              <a:t>do not use the reference method</a:t>
            </a:r>
            <a:endParaRPr lang="hr-HR" sz="2400" b="1" dirty="0" smtClean="0">
              <a:solidFill>
                <a:schemeClr val="accent1">
                  <a:lumMod val="75000"/>
                </a:schemeClr>
              </a:solidFill>
            </a:endParaRPr>
          </a:p>
          <a:p>
            <a:pPr marL="342900" indent="-342900">
              <a:buFont typeface="Arial" panose="020B0604020202020204" pitchFamily="34" charset="0"/>
              <a:buChar char="•"/>
            </a:pPr>
            <a:r>
              <a:rPr lang="en-GB" sz="2400" b="1" dirty="0" smtClean="0">
                <a:solidFill>
                  <a:schemeClr val="accent1">
                    <a:lumMod val="75000"/>
                  </a:schemeClr>
                </a:solidFill>
              </a:rPr>
              <a:t>u</a:t>
            </a:r>
            <a:r>
              <a:rPr lang="hr-HR" sz="2400" b="1" dirty="0" err="1" smtClean="0">
                <a:solidFill>
                  <a:schemeClr val="accent1">
                    <a:lumMod val="75000"/>
                  </a:schemeClr>
                </a:solidFill>
              </a:rPr>
              <a:t>nreliable</a:t>
            </a:r>
            <a:endParaRPr lang="hr-HR" sz="2400" b="1" dirty="0" smtClean="0">
              <a:solidFill>
                <a:schemeClr val="accent1">
                  <a:lumMod val="75000"/>
                </a:schemeClr>
              </a:solidFill>
            </a:endParaRPr>
          </a:p>
          <a:p>
            <a:pPr marL="342900" indent="-342900">
              <a:buFont typeface="Arial" panose="020B0604020202020204" pitchFamily="34" charset="0"/>
              <a:buChar char="•"/>
            </a:pPr>
            <a:r>
              <a:rPr lang="en-GB" sz="2400" b="1" dirty="0" smtClean="0">
                <a:solidFill>
                  <a:schemeClr val="accent1">
                    <a:lumMod val="75000"/>
                  </a:schemeClr>
                </a:solidFill>
              </a:rPr>
              <a:t>c</a:t>
            </a:r>
            <a:r>
              <a:rPr lang="hr-HR" sz="2400" b="1" dirty="0" err="1" smtClean="0">
                <a:solidFill>
                  <a:schemeClr val="accent1">
                    <a:lumMod val="75000"/>
                  </a:schemeClr>
                </a:solidFill>
              </a:rPr>
              <a:t>heap</a:t>
            </a:r>
            <a:endParaRPr lang="hr-HR" sz="2400" b="1" dirty="0" smtClean="0">
              <a:solidFill>
                <a:schemeClr val="accent1">
                  <a:lumMod val="75000"/>
                </a:schemeClr>
              </a:solidFill>
            </a:endParaRPr>
          </a:p>
          <a:p>
            <a:pPr marL="342900" indent="-342900">
              <a:buFont typeface="Arial" panose="020B0604020202020204" pitchFamily="34" charset="0"/>
              <a:buChar char="•"/>
            </a:pPr>
            <a:r>
              <a:rPr lang="en-GB" sz="2400" b="1" dirty="0" smtClean="0">
                <a:solidFill>
                  <a:schemeClr val="accent1">
                    <a:lumMod val="75000"/>
                  </a:schemeClr>
                </a:solidFill>
              </a:rPr>
              <a:t>they achieve a good spatial and temporal resolution</a:t>
            </a:r>
            <a:endParaRPr lang="hr-HR" sz="2400" b="1" dirty="0" smtClean="0">
              <a:solidFill>
                <a:schemeClr val="accent1">
                  <a:lumMod val="75000"/>
                </a:schemeClr>
              </a:solidFill>
            </a:endParaRPr>
          </a:p>
          <a:p>
            <a:pPr marL="342900" indent="-342900">
              <a:buFont typeface="Arial" panose="020B0604020202020204" pitchFamily="34" charset="0"/>
              <a:buChar char="•"/>
            </a:pPr>
            <a:r>
              <a:rPr lang="hr-HR" sz="2400" b="1" dirty="0" smtClean="0">
                <a:solidFill>
                  <a:schemeClr val="accent1">
                    <a:lumMod val="75000"/>
                  </a:schemeClr>
                </a:solidFill>
              </a:rPr>
              <a:t>1000-2000 </a:t>
            </a:r>
            <a:r>
              <a:rPr lang="en-GB" sz="2400" b="1" dirty="0" smtClean="0">
                <a:solidFill>
                  <a:schemeClr val="accent1">
                    <a:lumMod val="75000"/>
                  </a:schemeClr>
                </a:solidFill>
              </a:rPr>
              <a:t>EUR </a:t>
            </a:r>
            <a:r>
              <a:rPr lang="hr-HR" sz="2400" b="1" dirty="0" err="1" smtClean="0">
                <a:solidFill>
                  <a:schemeClr val="accent1">
                    <a:lumMod val="75000"/>
                  </a:schemeClr>
                </a:solidFill>
              </a:rPr>
              <a:t>per</a:t>
            </a:r>
            <a:r>
              <a:rPr lang="hr-HR" sz="2400" b="1" dirty="0" smtClean="0">
                <a:solidFill>
                  <a:schemeClr val="accent1">
                    <a:lumMod val="75000"/>
                  </a:schemeClr>
                </a:solidFill>
              </a:rPr>
              <a:t> </a:t>
            </a:r>
            <a:r>
              <a:rPr lang="hr-HR" sz="2400" b="1" dirty="0" err="1" smtClean="0">
                <a:solidFill>
                  <a:schemeClr val="accent1">
                    <a:lumMod val="75000"/>
                  </a:schemeClr>
                </a:solidFill>
              </a:rPr>
              <a:t>sensor</a:t>
            </a:r>
            <a:endParaRPr lang="hr-HR" sz="2400" b="1" dirty="0" smtClean="0">
              <a:solidFill>
                <a:schemeClr val="accent1">
                  <a:lumMod val="75000"/>
                </a:schemeClr>
              </a:solidFill>
            </a:endParaRPr>
          </a:p>
          <a:p>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5.4  </a:t>
            </a:r>
            <a:r>
              <a:rPr lang="en-GB" sz="2800" b="1" dirty="0">
                <a:solidFill>
                  <a:schemeClr val="tx2"/>
                </a:solidFill>
                <a:effectLst>
                  <a:glow>
                    <a:srgbClr val="7F7F7F">
                      <a:alpha val="35000"/>
                    </a:srgbClr>
                  </a:glow>
                </a:effectLst>
              </a:rPr>
              <a:t>MAINTENANCE AND NETWORK COSTS</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000433" cy="439123"/>
            <a:chOff x="71999" y="6334443"/>
            <a:chExt cx="500043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00043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228600" y="2133600"/>
            <a:ext cx="8667750" cy="2677656"/>
          </a:xfrm>
          <a:prstGeom prst="rect">
            <a:avLst/>
          </a:prstGeom>
          <a:noFill/>
        </p:spPr>
        <p:txBody>
          <a:bodyPr wrap="square" rtlCol="0">
            <a:spAutoFit/>
          </a:bodyPr>
          <a:lstStyle/>
          <a:p>
            <a:r>
              <a:rPr lang="en-GB" sz="2400" b="1" dirty="0">
                <a:solidFill>
                  <a:schemeClr val="accent1">
                    <a:lumMod val="75000"/>
                  </a:schemeClr>
                </a:solidFill>
              </a:rPr>
              <a:t>By summing up the costs of setting up and maintaining the air quality monitoring network, we conclude that the use of reference methods for the needs of the network with the usual goals is still the most </a:t>
            </a:r>
            <a:r>
              <a:rPr lang="en-GB" sz="2400" b="1" dirty="0" err="1">
                <a:solidFill>
                  <a:schemeClr val="accent1">
                    <a:lumMod val="75000"/>
                  </a:schemeClr>
                </a:solidFill>
              </a:rPr>
              <a:t>favorable</a:t>
            </a:r>
            <a:r>
              <a:rPr lang="en-GB" sz="2400" b="1" dirty="0">
                <a:solidFill>
                  <a:schemeClr val="accent1">
                    <a:lumMod val="75000"/>
                  </a:schemeClr>
                </a:solidFill>
              </a:rPr>
              <a:t> (value for the funds invested</a:t>
            </a:r>
            <a:r>
              <a:rPr lang="en-GB" sz="2400" b="1" dirty="0" smtClean="0">
                <a:solidFill>
                  <a:schemeClr val="accent1">
                    <a:lumMod val="75000"/>
                  </a:schemeClr>
                </a:solidFill>
              </a:rPr>
              <a:t>). This </a:t>
            </a:r>
            <a:r>
              <a:rPr lang="en-GB" sz="2400" b="1" dirty="0">
                <a:solidFill>
                  <a:schemeClr val="accent1">
                    <a:lumMod val="75000"/>
                  </a:schemeClr>
                </a:solidFill>
              </a:rPr>
              <a:t>would give start costs for the average station (</a:t>
            </a:r>
            <a:r>
              <a:rPr lang="en-GB" sz="2400" b="1" dirty="0" smtClean="0">
                <a:solidFill>
                  <a:schemeClr val="accent1">
                    <a:lumMod val="75000"/>
                  </a:schemeClr>
                </a:solidFill>
              </a:rPr>
              <a:t>measuring </a:t>
            </a:r>
            <a:r>
              <a:rPr lang="en-GB" sz="2400" b="1" dirty="0">
                <a:solidFill>
                  <a:schemeClr val="accent1">
                    <a:lumMod val="75000"/>
                  </a:schemeClr>
                </a:solidFill>
              </a:rPr>
              <a:t>and </a:t>
            </a:r>
            <a:r>
              <a:rPr lang="en-GB" sz="2400" b="1" dirty="0" smtClean="0">
                <a:solidFill>
                  <a:schemeClr val="accent1">
                    <a:lumMod val="75000"/>
                  </a:schemeClr>
                </a:solidFill>
              </a:rPr>
              <a:t>non-measuring </a:t>
            </a:r>
            <a:r>
              <a:rPr lang="en-GB" sz="2400" b="1" dirty="0">
                <a:solidFill>
                  <a:schemeClr val="accent1">
                    <a:lumMod val="75000"/>
                  </a:schemeClr>
                </a:solidFill>
              </a:rPr>
              <a:t>equipment and other costs) from 150 to 200 thousand euros per station.</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5.1 </a:t>
            </a:r>
            <a:r>
              <a:rPr lang="en-GB" sz="2800" b="1" dirty="0" smtClean="0">
                <a:solidFill>
                  <a:schemeClr val="tx2"/>
                </a:solidFill>
                <a:effectLst>
                  <a:glow>
                    <a:srgbClr val="7F7F7F">
                      <a:alpha val="35000"/>
                    </a:srgbClr>
                  </a:glow>
                </a:effectLst>
              </a:rPr>
              <a:t>THE MAIN OBJECTIVES </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128449" cy="439123"/>
            <a:chOff x="71999" y="6334443"/>
            <a:chExt cx="5128449"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128449"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247651" y="1657350"/>
            <a:ext cx="8582024" cy="4154984"/>
          </a:xfrm>
          <a:prstGeom prst="rect">
            <a:avLst/>
          </a:prstGeom>
          <a:noFill/>
        </p:spPr>
        <p:txBody>
          <a:bodyPr wrap="square" rtlCol="0">
            <a:spAutoFit/>
          </a:bodyPr>
          <a:lstStyle/>
          <a:p>
            <a:r>
              <a:rPr lang="en-GB" sz="2400" b="1" dirty="0" smtClean="0">
                <a:solidFill>
                  <a:schemeClr val="accent6">
                    <a:lumMod val="75000"/>
                  </a:schemeClr>
                </a:solidFill>
              </a:rPr>
              <a:t>Defining the goals of the network is the first step in the design of each network.</a:t>
            </a:r>
            <a:endParaRPr lang="hr-HR" sz="2400" b="1" dirty="0" smtClean="0">
              <a:solidFill>
                <a:schemeClr val="accent6">
                  <a:lumMod val="75000"/>
                </a:schemeClr>
              </a:solidFill>
            </a:endParaRPr>
          </a:p>
          <a:p>
            <a:r>
              <a:rPr lang="en-GB" sz="2400" b="1" dirty="0" smtClean="0">
                <a:solidFill>
                  <a:schemeClr val="accent1">
                    <a:lumMod val="75000"/>
                  </a:schemeClr>
                </a:solidFill>
              </a:rPr>
              <a:t>Setting too ambitious or </a:t>
            </a:r>
            <a:r>
              <a:rPr lang="en-GB" sz="2400" b="1" dirty="0">
                <a:solidFill>
                  <a:schemeClr val="accent1">
                    <a:lumMod val="75000"/>
                  </a:schemeClr>
                </a:solidFill>
              </a:rPr>
              <a:t>too simple goals will lead to a network that will not be easy to manage and the </a:t>
            </a:r>
            <a:r>
              <a:rPr lang="en-GB" sz="2400" b="1" dirty="0" smtClean="0">
                <a:solidFill>
                  <a:schemeClr val="accent1">
                    <a:lumMod val="75000"/>
                  </a:schemeClr>
                </a:solidFill>
              </a:rPr>
              <a:t>measuring data </a:t>
            </a:r>
            <a:r>
              <a:rPr lang="en-GB" sz="2400" b="1" dirty="0">
                <a:solidFill>
                  <a:schemeClr val="accent1">
                    <a:lumMod val="75000"/>
                  </a:schemeClr>
                </a:solidFill>
              </a:rPr>
              <a:t>will not be sufficiently </a:t>
            </a:r>
            <a:r>
              <a:rPr lang="en-GB" sz="2400" b="1" dirty="0" smtClean="0">
                <a:solidFill>
                  <a:schemeClr val="accent1">
                    <a:lumMod val="75000"/>
                  </a:schemeClr>
                </a:solidFill>
              </a:rPr>
              <a:t>exploited or </a:t>
            </a:r>
            <a:r>
              <a:rPr lang="en-GB" sz="2400" b="1" dirty="0">
                <a:solidFill>
                  <a:schemeClr val="accent1">
                    <a:lumMod val="75000"/>
                  </a:schemeClr>
                </a:solidFill>
              </a:rPr>
              <a:t>those who fund the network will think they do not get enough of their investment. For this reason, investors and experts in air quality must be involved in this business, as well as the final beneficiaries of monitoring data. It is wrong to focus only on one goal, </a:t>
            </a:r>
            <a:r>
              <a:rPr lang="en-GB" sz="2400" b="1" dirty="0" err="1">
                <a:solidFill>
                  <a:schemeClr val="accent1">
                    <a:lumMod val="75000"/>
                  </a:schemeClr>
                </a:solidFill>
              </a:rPr>
              <a:t>eg</a:t>
            </a:r>
            <a:r>
              <a:rPr lang="en-GB" sz="2400" b="1" dirty="0">
                <a:solidFill>
                  <a:schemeClr val="accent1">
                    <a:lumMod val="75000"/>
                  </a:schemeClr>
                </a:solidFill>
              </a:rPr>
              <a:t> meeting regulatory requirements, </a:t>
            </a:r>
            <a:r>
              <a:rPr lang="en-GB" sz="2400" b="1" dirty="0" smtClean="0">
                <a:solidFill>
                  <a:schemeClr val="accent1">
                    <a:lumMod val="75000"/>
                  </a:schemeClr>
                </a:solidFill>
              </a:rPr>
              <a:t>because the </a:t>
            </a:r>
            <a:r>
              <a:rPr lang="en-GB" sz="2400" b="1" dirty="0">
                <a:solidFill>
                  <a:schemeClr val="accent1">
                    <a:lumMod val="75000"/>
                  </a:schemeClr>
                </a:solidFill>
              </a:rPr>
              <a:t>information obtained by monitoring can certainly be used for other purposes as well.</a:t>
            </a:r>
            <a:endParaRPr lang="hr-HR" sz="2400" b="1" dirty="0">
              <a:solidFill>
                <a:schemeClr val="accent6">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5.4  </a:t>
            </a:r>
            <a:r>
              <a:rPr lang="en-GB" sz="2800" b="1" dirty="0">
                <a:solidFill>
                  <a:schemeClr val="tx2"/>
                </a:solidFill>
                <a:effectLst>
                  <a:glow>
                    <a:srgbClr val="7F7F7F">
                      <a:alpha val="35000"/>
                    </a:srgbClr>
                  </a:glow>
                </a:effectLst>
              </a:rPr>
              <a:t>MAINTENANCE AND NETWORK COSTSORK</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5219889" cy="439123"/>
            <a:chOff x="71999" y="6334443"/>
            <a:chExt cx="5219889"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219889"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361950" y="1981200"/>
            <a:ext cx="8553450" cy="3046988"/>
          </a:xfrm>
          <a:prstGeom prst="rect">
            <a:avLst/>
          </a:prstGeom>
          <a:noFill/>
        </p:spPr>
        <p:txBody>
          <a:bodyPr wrap="square" rtlCol="0">
            <a:spAutoFit/>
          </a:bodyPr>
          <a:lstStyle/>
          <a:p>
            <a:r>
              <a:rPr lang="en-GB" sz="2400" b="1" dirty="0">
                <a:solidFill>
                  <a:schemeClr val="accent6">
                    <a:lumMod val="75000"/>
                  </a:schemeClr>
                </a:solidFill>
              </a:rPr>
              <a:t>The annual cost of the network, with the involvement </a:t>
            </a:r>
            <a:r>
              <a:rPr lang="en-GB" sz="2400" b="1" dirty="0" smtClean="0">
                <a:solidFill>
                  <a:schemeClr val="accent6">
                    <a:lumMod val="75000"/>
                  </a:schemeClr>
                </a:solidFill>
              </a:rPr>
              <a:t>of quality testing laboratory </a:t>
            </a:r>
            <a:r>
              <a:rPr lang="en-GB" sz="2400" b="1" dirty="0">
                <a:solidFill>
                  <a:schemeClr val="accent6">
                    <a:lumMod val="75000"/>
                  </a:schemeClr>
                </a:solidFill>
              </a:rPr>
              <a:t>(which can guarantee targeted data quality and traceability), a reliable and fast service </a:t>
            </a:r>
            <a:r>
              <a:rPr lang="en-GB" sz="2400" b="1" dirty="0" smtClean="0">
                <a:solidFill>
                  <a:schemeClr val="accent6">
                    <a:lumMod val="75000"/>
                  </a:schemeClr>
                </a:solidFill>
              </a:rPr>
              <a:t>team, including the </a:t>
            </a:r>
            <a:r>
              <a:rPr lang="en-GB" sz="2400" b="1" dirty="0">
                <a:solidFill>
                  <a:schemeClr val="accent6">
                    <a:lumMod val="75000"/>
                  </a:schemeClr>
                </a:solidFill>
              </a:rPr>
              <a:t>costs of consumables and spare parts, should range from 20 to 25 thousand euros per station</a:t>
            </a:r>
            <a:r>
              <a:rPr lang="en-GB" sz="2400" b="1" dirty="0" smtClean="0">
                <a:solidFill>
                  <a:schemeClr val="accent6">
                    <a:lumMod val="75000"/>
                  </a:schemeClr>
                </a:solidFill>
              </a:rPr>
              <a:t>.</a:t>
            </a:r>
            <a:endParaRPr lang="hr-HR" sz="2400" b="1" dirty="0" smtClean="0">
              <a:solidFill>
                <a:schemeClr val="accent6">
                  <a:lumMod val="75000"/>
                </a:schemeClr>
              </a:solidFill>
            </a:endParaRPr>
          </a:p>
          <a:p>
            <a:endParaRPr lang="hr-HR" sz="2400" b="1" dirty="0" smtClean="0">
              <a:solidFill>
                <a:schemeClr val="accent1">
                  <a:lumMod val="75000"/>
                </a:schemeClr>
              </a:solidFill>
            </a:endParaRPr>
          </a:p>
          <a:p>
            <a:r>
              <a:rPr lang="en-GB" sz="2400" b="1" dirty="0" smtClean="0">
                <a:solidFill>
                  <a:schemeClr val="accent1">
                    <a:lumMod val="75000"/>
                  </a:schemeClr>
                </a:solidFill>
              </a:rPr>
              <a:t>For such investments each investor expects and requires a satisfactory quality data that meet all regulatory requirements.</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581275"/>
            <a:ext cx="8229600" cy="1143000"/>
          </a:xfrm>
        </p:spPr>
        <p:txBody>
          <a:bodyPr/>
          <a:lstStyle/>
          <a:p>
            <a:pPr eaLnBrk="1" hangingPunct="1"/>
            <a:r>
              <a:rPr lang="hr-HR" sz="3600" b="1" dirty="0" smtClean="0">
                <a:solidFill>
                  <a:schemeClr val="tx2"/>
                </a:solidFill>
                <a:effectLst>
                  <a:glow rad="228600">
                    <a:schemeClr val="bg1">
                      <a:lumMod val="50000"/>
                      <a:alpha val="20000"/>
                    </a:schemeClr>
                  </a:glow>
                </a:effectLst>
              </a:rPr>
              <a:t>THANK YOU FOR YOUR ATTENTION</a:t>
            </a:r>
          </a:p>
        </p:txBody>
      </p:sp>
      <p:pic>
        <p:nvPicPr>
          <p:cNvPr id="1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525" y="882831"/>
            <a:ext cx="5463568" cy="664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8" descr="Znak_1024x7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8367"/>
            <a:ext cx="1155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Slika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3557" y="738367"/>
            <a:ext cx="1361625" cy="963029"/>
          </a:xfrm>
          <a:prstGeom prst="rect">
            <a:avLst/>
          </a:prstGeom>
        </p:spPr>
      </p:pic>
      <p:sp>
        <p:nvSpPr>
          <p:cNvPr id="8" name="Content Placeholder 8"/>
          <p:cNvSpPr>
            <a:spLocks/>
          </p:cNvSpPr>
          <p:nvPr/>
        </p:nvSpPr>
        <p:spPr bwMode="auto">
          <a:xfrm>
            <a:off x="324464" y="4387645"/>
            <a:ext cx="8229601" cy="92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lgn="just">
              <a:spcBef>
                <a:spcPct val="20000"/>
              </a:spcBef>
            </a:pPr>
            <a:r>
              <a:rPr lang="en-US" sz="1600" b="1" i="1" u="sng" dirty="0">
                <a:solidFill>
                  <a:schemeClr val="tx2"/>
                </a:solidFill>
              </a:rPr>
              <a:t>Disclaimer:</a:t>
            </a:r>
            <a:r>
              <a:rPr lang="en-US" sz="1600" b="1" i="1" dirty="0">
                <a:solidFill>
                  <a:schemeClr val="tx2"/>
                </a:solidFill>
              </a:rPr>
              <a:t> The </a:t>
            </a:r>
            <a:r>
              <a:rPr lang="en-US" sz="1600" b="1" i="1" dirty="0" smtClean="0">
                <a:solidFill>
                  <a:schemeClr val="tx2"/>
                </a:solidFill>
              </a:rPr>
              <a:t>content</a:t>
            </a:r>
            <a:r>
              <a:rPr lang="hr-HR" sz="1600" b="1" i="1" dirty="0" smtClean="0">
                <a:solidFill>
                  <a:schemeClr val="tx2"/>
                </a:solidFill>
              </a:rPr>
              <a:t>s</a:t>
            </a:r>
            <a:r>
              <a:rPr lang="en-US" sz="1600" b="1" i="1" dirty="0" smtClean="0">
                <a:solidFill>
                  <a:schemeClr val="tx2"/>
                </a:solidFill>
              </a:rPr>
              <a:t> </a:t>
            </a:r>
            <a:r>
              <a:rPr lang="en-US" sz="1600" b="1" i="1" dirty="0">
                <a:solidFill>
                  <a:schemeClr val="tx2"/>
                </a:solidFill>
              </a:rPr>
              <a:t>of this </a:t>
            </a:r>
            <a:r>
              <a:rPr lang="en-US" sz="1600" b="1" i="1" dirty="0" smtClean="0">
                <a:solidFill>
                  <a:schemeClr val="tx2"/>
                </a:solidFill>
              </a:rPr>
              <a:t>publication</a:t>
            </a:r>
            <a:r>
              <a:rPr lang="hr-HR" sz="1600" b="1" i="1" dirty="0" smtClean="0">
                <a:solidFill>
                  <a:schemeClr val="tx2"/>
                </a:solidFill>
              </a:rPr>
              <a:t> are </a:t>
            </a:r>
            <a:r>
              <a:rPr lang="en-US" sz="1600" b="1" i="1" dirty="0" smtClean="0">
                <a:solidFill>
                  <a:schemeClr val="tx2"/>
                </a:solidFill>
              </a:rPr>
              <a:t>the</a:t>
            </a:r>
            <a:r>
              <a:rPr lang="hr-HR" sz="1600" b="1" i="1" dirty="0" smtClean="0">
                <a:solidFill>
                  <a:schemeClr val="tx2"/>
                </a:solidFill>
              </a:rPr>
              <a:t> sole </a:t>
            </a:r>
            <a:r>
              <a:rPr lang="en-US" sz="1600" b="1" i="1" dirty="0" smtClean="0">
                <a:solidFill>
                  <a:schemeClr val="tx2"/>
                </a:solidFill>
              </a:rPr>
              <a:t>responsibility </a:t>
            </a:r>
            <a:r>
              <a:rPr lang="en-US" sz="1600" b="1" i="1" dirty="0">
                <a:solidFill>
                  <a:schemeClr val="tx2"/>
                </a:solidFill>
              </a:rPr>
              <a:t>of EKONERG </a:t>
            </a:r>
            <a:r>
              <a:rPr lang="hr-HR" sz="1600" b="1" i="1" dirty="0" smtClean="0">
                <a:solidFill>
                  <a:schemeClr val="tx2"/>
                </a:solidFill>
              </a:rPr>
              <a:t>– </a:t>
            </a:r>
            <a:r>
              <a:rPr lang="en-US" sz="1600" b="1" i="1" dirty="0" smtClean="0">
                <a:solidFill>
                  <a:schemeClr val="tx2"/>
                </a:solidFill>
              </a:rPr>
              <a:t>Energy</a:t>
            </a:r>
            <a:r>
              <a:rPr lang="hr-HR" sz="1600" b="1" i="1" dirty="0" smtClean="0">
                <a:solidFill>
                  <a:schemeClr val="tx2"/>
                </a:solidFill>
              </a:rPr>
              <a:t> </a:t>
            </a:r>
            <a:r>
              <a:rPr lang="en-US" sz="1600" b="1" i="1" dirty="0" smtClean="0">
                <a:solidFill>
                  <a:schemeClr val="tx2"/>
                </a:solidFill>
              </a:rPr>
              <a:t>Research </a:t>
            </a:r>
            <a:r>
              <a:rPr lang="en-US" sz="1600" b="1" i="1" dirty="0">
                <a:solidFill>
                  <a:schemeClr val="tx2"/>
                </a:solidFill>
              </a:rPr>
              <a:t>and </a:t>
            </a:r>
            <a:r>
              <a:rPr lang="en-US" sz="1600" b="1" i="1" dirty="0" smtClean="0">
                <a:solidFill>
                  <a:schemeClr val="tx2"/>
                </a:solidFill>
              </a:rPr>
              <a:t>Environmental</a:t>
            </a:r>
            <a:r>
              <a:rPr lang="hr-HR" sz="1600" b="1" i="1" dirty="0" smtClean="0">
                <a:solidFill>
                  <a:schemeClr val="tx2"/>
                </a:solidFill>
              </a:rPr>
              <a:t> </a:t>
            </a:r>
            <a:r>
              <a:rPr lang="en-US" sz="1600" b="1" i="1" dirty="0" smtClean="0">
                <a:solidFill>
                  <a:schemeClr val="tx2"/>
                </a:solidFill>
              </a:rPr>
              <a:t>Protection</a:t>
            </a:r>
            <a:r>
              <a:rPr lang="hr-HR" sz="1600" b="1" i="1" dirty="0" smtClean="0">
                <a:solidFill>
                  <a:schemeClr val="tx2"/>
                </a:solidFill>
              </a:rPr>
              <a:t> Institute</a:t>
            </a:r>
            <a:r>
              <a:rPr lang="en-US" sz="1600" b="1" i="1" dirty="0" smtClean="0">
                <a:solidFill>
                  <a:schemeClr val="tx2"/>
                </a:solidFill>
              </a:rPr>
              <a:t>, </a:t>
            </a:r>
            <a:r>
              <a:rPr lang="en-US" sz="1600" b="1" i="1" dirty="0">
                <a:solidFill>
                  <a:schemeClr val="tx2"/>
                </a:solidFill>
              </a:rPr>
              <a:t>Ltd. </a:t>
            </a:r>
            <a:r>
              <a:rPr lang="en-US" sz="1600" b="1" i="1" dirty="0" smtClean="0">
                <a:solidFill>
                  <a:schemeClr val="tx2"/>
                </a:solidFill>
              </a:rPr>
              <a:t>and</a:t>
            </a:r>
            <a:r>
              <a:rPr lang="hr-HR" sz="1600" b="1" i="1" dirty="0" smtClean="0">
                <a:solidFill>
                  <a:schemeClr val="tx2"/>
                </a:solidFill>
              </a:rPr>
              <a:t> </a:t>
            </a:r>
            <a:r>
              <a:rPr lang="en-US" sz="1600" b="1" i="1" dirty="0" smtClean="0">
                <a:solidFill>
                  <a:schemeClr val="tx2"/>
                </a:solidFill>
              </a:rPr>
              <a:t>can in</a:t>
            </a:r>
            <a:r>
              <a:rPr lang="hr-HR" sz="1600" b="1" i="1" dirty="0" smtClean="0">
                <a:solidFill>
                  <a:schemeClr val="tx2"/>
                </a:solidFill>
              </a:rPr>
              <a:t> no </a:t>
            </a:r>
            <a:r>
              <a:rPr lang="en-US" sz="1600" b="1" i="1" dirty="0" smtClean="0">
                <a:solidFill>
                  <a:schemeClr val="tx2"/>
                </a:solidFill>
              </a:rPr>
              <a:t>way be taken </a:t>
            </a:r>
            <a:r>
              <a:rPr lang="hr-HR" sz="1600" b="1" i="1" dirty="0" smtClean="0">
                <a:solidFill>
                  <a:schemeClr val="tx2"/>
                </a:solidFill>
              </a:rPr>
              <a:t>t</a:t>
            </a:r>
            <a:r>
              <a:rPr lang="en-US" sz="1600" b="1" i="1" dirty="0" smtClean="0">
                <a:solidFill>
                  <a:schemeClr val="tx2"/>
                </a:solidFill>
              </a:rPr>
              <a:t>o reflect the </a:t>
            </a:r>
            <a:r>
              <a:rPr lang="en-US" sz="1600" b="1" i="1" dirty="0">
                <a:solidFill>
                  <a:schemeClr val="tx2"/>
                </a:solidFill>
              </a:rPr>
              <a:t>views of the European Union</a:t>
            </a:r>
            <a:endParaRPr lang="hr-HR" sz="1600" b="1" i="1" dirty="0">
              <a:solidFill>
                <a:schemeClr val="tx2"/>
              </a:solidFill>
            </a:endParaRPr>
          </a:p>
        </p:txBody>
      </p:sp>
      <p:sp>
        <p:nvSpPr>
          <p:cNvPr id="16" name="Podnaslov 2"/>
          <p:cNvSpPr txBox="1">
            <a:spLocks/>
          </p:cNvSpPr>
          <p:nvPr/>
        </p:nvSpPr>
        <p:spPr>
          <a:xfrm>
            <a:off x="3421626" y="6263557"/>
            <a:ext cx="2448231" cy="29094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000" dirty="0">
                <a:solidFill>
                  <a:schemeClr val="accent1">
                    <a:lumMod val="50000"/>
                  </a:schemeClr>
                </a:solidFill>
              </a:rPr>
              <a:t>This project is funded by the European Union</a:t>
            </a:r>
            <a:endParaRPr lang="en-GB" sz="1000" dirty="0">
              <a:solidFill>
                <a:schemeClr val="accent1">
                  <a:lumMod val="50000"/>
                </a:schemeClr>
              </a:solidFill>
            </a:endParaRPr>
          </a:p>
        </p:txBody>
      </p:sp>
      <p:pic>
        <p:nvPicPr>
          <p:cNvPr id="17" name="Slika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5359" y="5557402"/>
            <a:ext cx="857019" cy="618958"/>
          </a:xfrm>
          <a:prstGeom prst="rect">
            <a:avLst/>
          </a:prstGeom>
        </p:spPr>
      </p:pic>
      <p:sp>
        <p:nvSpPr>
          <p:cNvPr id="19" name="Rectangle 18"/>
          <p:cNvSpPr/>
          <p:nvPr/>
        </p:nvSpPr>
        <p:spPr bwMode="auto">
          <a:xfrm>
            <a:off x="3049588" y="920931"/>
            <a:ext cx="3332964" cy="276999"/>
          </a:xfrm>
          <a:prstGeom prst="rect">
            <a:avLst/>
          </a:prstGeom>
        </p:spPr>
        <p:txBody>
          <a:bodyPr wrap="none">
            <a:spAutoFit/>
          </a:bodyPr>
          <a:lstStyle/>
          <a:p>
            <a:r>
              <a:rPr lang="en-US" sz="1200" dirty="0" smtClean="0">
                <a:solidFill>
                  <a:srgbClr val="7F7F7F"/>
                </a:solidFill>
                <a:latin typeface="Arial Narrow" panose="020B0606020202030204" pitchFamily="34" charset="0"/>
              </a:rPr>
              <a:t>Energy </a:t>
            </a:r>
            <a:r>
              <a:rPr lang="hr-HR" sz="1200" dirty="0" smtClean="0">
                <a:solidFill>
                  <a:srgbClr val="7F7F7F"/>
                </a:solidFill>
                <a:latin typeface="Arial Narrow" panose="020B0606020202030204" pitchFamily="34" charset="0"/>
              </a:rPr>
              <a:t>R</a:t>
            </a:r>
            <a:r>
              <a:rPr lang="en-US" sz="1200" dirty="0" err="1" smtClean="0">
                <a:solidFill>
                  <a:srgbClr val="7F7F7F"/>
                </a:solidFill>
                <a:latin typeface="Arial Narrow" panose="020B0606020202030204" pitchFamily="34" charset="0"/>
              </a:rPr>
              <a:t>esearch</a:t>
            </a:r>
            <a:r>
              <a:rPr lang="en-US" sz="1200" dirty="0" smtClean="0">
                <a:solidFill>
                  <a:srgbClr val="7F7F7F"/>
                </a:solidFill>
                <a:latin typeface="Arial Narrow" panose="020B0606020202030204" pitchFamily="34" charset="0"/>
              </a:rPr>
              <a:t> and Environmental Protection Institute</a:t>
            </a:r>
            <a:endParaRPr lang="en-US" sz="1200" dirty="0">
              <a:solidFill>
                <a:srgbClr val="7F7F7F"/>
              </a:solidFill>
              <a:latin typeface="Arial Narrow" pitchFamily="34" charset="0"/>
            </a:endParaRPr>
          </a:p>
        </p:txBody>
      </p:sp>
    </p:spTree>
    <p:extLst>
      <p:ext uri="{BB962C8B-B14F-4D97-AF65-F5344CB8AC3E}">
        <p14:creationId xmlns:p14="http://schemas.microsoft.com/office/powerpoint/2010/main" val="1153272498"/>
      </p:ext>
    </p:extLst>
  </p:cSld>
  <p:clrMapOvr>
    <a:masterClrMapping/>
  </p:clrMapOvr>
  <p:transition spd="med">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5.1 </a:t>
            </a:r>
            <a:r>
              <a:rPr lang="en-GB" sz="2800" b="1" dirty="0" smtClean="0">
                <a:solidFill>
                  <a:schemeClr val="tx2"/>
                </a:solidFill>
                <a:effectLst>
                  <a:glow>
                    <a:srgbClr val="7F7F7F">
                      <a:alpha val="35000"/>
                    </a:srgbClr>
                  </a:glow>
                </a:effectLst>
              </a:rPr>
              <a:t>THE MAIN OBJECTIVES </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963857" cy="439123"/>
            <a:chOff x="71999" y="6334443"/>
            <a:chExt cx="4963857"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963857"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9" name="TextBox 8"/>
          <p:cNvSpPr txBox="1"/>
          <p:nvPr/>
        </p:nvSpPr>
        <p:spPr>
          <a:xfrm>
            <a:off x="447675" y="1371600"/>
            <a:ext cx="8324850" cy="2308324"/>
          </a:xfrm>
          <a:prstGeom prst="rect">
            <a:avLst/>
          </a:prstGeom>
          <a:noFill/>
        </p:spPr>
        <p:txBody>
          <a:bodyPr wrap="square" rtlCol="0">
            <a:spAutoFit/>
          </a:bodyPr>
          <a:lstStyle/>
          <a:p>
            <a:r>
              <a:rPr lang="en-GB" sz="2400" b="1" dirty="0" smtClean="0">
                <a:solidFill>
                  <a:schemeClr val="accent1">
                    <a:lumMod val="75000"/>
                  </a:schemeClr>
                </a:solidFill>
              </a:rPr>
              <a:t>Air </a:t>
            </a:r>
            <a:r>
              <a:rPr lang="en-GB" sz="2400" b="1" dirty="0">
                <a:solidFill>
                  <a:schemeClr val="accent1">
                    <a:lumMod val="75000"/>
                  </a:schemeClr>
                </a:solidFill>
              </a:rPr>
              <a:t>quality data must be available to anyone who requests them</a:t>
            </a:r>
            <a:r>
              <a:rPr lang="en-GB" sz="2400" b="1" dirty="0" smtClean="0">
                <a:solidFill>
                  <a:schemeClr val="accent1">
                    <a:lumMod val="75000"/>
                  </a:schemeClr>
                </a:solidFill>
              </a:rPr>
              <a:t>. Each </a:t>
            </a:r>
            <a:r>
              <a:rPr lang="en-GB" sz="2400" b="1" dirty="0">
                <a:solidFill>
                  <a:schemeClr val="accent1">
                    <a:lumMod val="75000"/>
                  </a:schemeClr>
                </a:solidFill>
              </a:rPr>
              <a:t>properly designed network will </a:t>
            </a:r>
            <a:r>
              <a:rPr lang="en-GB" sz="2400" b="1" dirty="0" err="1">
                <a:solidFill>
                  <a:schemeClr val="accent1">
                    <a:lumMod val="75000"/>
                  </a:schemeClr>
                </a:solidFill>
              </a:rPr>
              <a:t>fulfill</a:t>
            </a:r>
            <a:r>
              <a:rPr lang="en-GB" sz="2400" b="1" dirty="0">
                <a:solidFill>
                  <a:schemeClr val="accent1">
                    <a:lumMod val="75000"/>
                  </a:schemeClr>
                </a:solidFill>
              </a:rPr>
              <a:t> the goals for which funds are invested in its setup and management. Although each network has its own general and specific </a:t>
            </a:r>
            <a:r>
              <a:rPr lang="en-GB" sz="2400" b="1" dirty="0" smtClean="0">
                <a:solidFill>
                  <a:schemeClr val="accent1">
                    <a:lumMod val="75000"/>
                  </a:schemeClr>
                </a:solidFill>
              </a:rPr>
              <a:t>goals and they </a:t>
            </a:r>
            <a:r>
              <a:rPr lang="en-GB" sz="2400" b="1" dirty="0">
                <a:solidFill>
                  <a:schemeClr val="accent1">
                    <a:lumMod val="75000"/>
                  </a:schemeClr>
                </a:solidFill>
              </a:rPr>
              <a:t>can, however, be grouped into several basic ones as shown in the Table.</a:t>
            </a:r>
            <a:endParaRPr lang="hr-HR" sz="2400" b="1" dirty="0">
              <a:solidFill>
                <a:schemeClr val="accent1">
                  <a:lumMod val="75000"/>
                </a:schemeClr>
              </a:solidFill>
            </a:endParaRPr>
          </a:p>
        </p:txBody>
      </p:sp>
      <p:pic>
        <p:nvPicPr>
          <p:cNvPr id="1026" name="Picture 2"/>
          <p:cNvPicPr>
            <a:picLocks noChangeAspect="1" noChangeArrowheads="1"/>
          </p:cNvPicPr>
          <p:nvPr/>
        </p:nvPicPr>
        <p:blipFill>
          <a:blip r:embed="rId4" cstate="print"/>
          <a:srcRect/>
          <a:stretch>
            <a:fillRect/>
          </a:stretch>
        </p:blipFill>
        <p:spPr bwMode="auto">
          <a:xfrm>
            <a:off x="1865376" y="3588552"/>
            <a:ext cx="6195155" cy="2859303"/>
          </a:xfrm>
          <a:prstGeom prst="rect">
            <a:avLst/>
          </a:prstGeom>
          <a:noFill/>
          <a:ln w="9525">
            <a:noFill/>
            <a:miter lim="800000"/>
            <a:headEnd/>
            <a:tailEnd/>
          </a:ln>
        </p:spPr>
      </p:pic>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5.1 </a:t>
            </a:r>
            <a:r>
              <a:rPr lang="en-GB" sz="2800" b="1" dirty="0" smtClean="0">
                <a:solidFill>
                  <a:schemeClr val="tx2"/>
                </a:solidFill>
                <a:effectLst>
                  <a:glow>
                    <a:srgbClr val="7F7F7F">
                      <a:alpha val="35000"/>
                    </a:srgbClr>
                  </a:glow>
                </a:effectLst>
              </a:rPr>
              <a:t>THE MAIN OBJECTIVES </a:t>
            </a:r>
            <a:endParaRPr lang="hr-HR" sz="2800" b="1" dirty="0" smtClean="0">
              <a:solidFill>
                <a:schemeClr val="tx2"/>
              </a:solidFill>
              <a:effectLst>
                <a:glow>
                  <a:srgbClr val="7F7F7F">
                    <a:alpha val="35000"/>
                  </a:srgbClr>
                </a:glow>
              </a:effectLst>
            </a:endParaRPr>
          </a:p>
        </p:txBody>
      </p:sp>
      <p:grpSp>
        <p:nvGrpSpPr>
          <p:cNvPr id="2" name="Group 5"/>
          <p:cNvGrpSpPr/>
          <p:nvPr/>
        </p:nvGrpSpPr>
        <p:grpSpPr>
          <a:xfrm>
            <a:off x="376239" y="6334443"/>
            <a:ext cx="4881561" cy="439123"/>
            <a:chOff x="71999" y="6334443"/>
            <a:chExt cx="4881561"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881561"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pic>
        <p:nvPicPr>
          <p:cNvPr id="2050" name="Picture 2"/>
          <p:cNvPicPr>
            <a:picLocks noChangeAspect="1" noChangeArrowheads="1"/>
          </p:cNvPicPr>
          <p:nvPr/>
        </p:nvPicPr>
        <p:blipFill>
          <a:blip r:embed="rId4" cstate="print"/>
          <a:srcRect/>
          <a:stretch>
            <a:fillRect/>
          </a:stretch>
        </p:blipFill>
        <p:spPr bwMode="auto">
          <a:xfrm>
            <a:off x="1133475" y="1781174"/>
            <a:ext cx="6888793" cy="3518253"/>
          </a:xfrm>
          <a:prstGeom prst="rect">
            <a:avLst/>
          </a:prstGeom>
          <a:noFill/>
          <a:ln w="9525">
            <a:noFill/>
            <a:miter lim="800000"/>
            <a:headEnd/>
            <a:tailEnd/>
          </a:ln>
        </p:spPr>
      </p:pic>
      <p:sp>
        <p:nvSpPr>
          <p:cNvPr id="12" name="TextBox 11"/>
          <p:cNvSpPr txBox="1"/>
          <p:nvPr/>
        </p:nvSpPr>
        <p:spPr>
          <a:xfrm>
            <a:off x="1219200" y="1419225"/>
            <a:ext cx="4657725" cy="400110"/>
          </a:xfrm>
          <a:prstGeom prst="rect">
            <a:avLst/>
          </a:prstGeom>
          <a:noFill/>
        </p:spPr>
        <p:txBody>
          <a:bodyPr wrap="square" rtlCol="0">
            <a:spAutoFit/>
          </a:bodyPr>
          <a:lstStyle/>
          <a:p>
            <a:r>
              <a:rPr lang="hr-HR" sz="2000" b="1" dirty="0" err="1" smtClean="0">
                <a:solidFill>
                  <a:schemeClr val="accent6">
                    <a:lumMod val="75000"/>
                  </a:schemeClr>
                </a:solidFill>
              </a:rPr>
              <a:t>Extension</a:t>
            </a:r>
            <a:r>
              <a:rPr lang="hr-HR" sz="2000" b="1" dirty="0" smtClean="0">
                <a:solidFill>
                  <a:schemeClr val="accent6">
                    <a:lumMod val="75000"/>
                  </a:schemeClr>
                </a:solidFill>
              </a:rPr>
              <a:t> </a:t>
            </a:r>
            <a:r>
              <a:rPr lang="hr-HR" sz="2000" b="1" dirty="0" err="1" smtClean="0">
                <a:solidFill>
                  <a:schemeClr val="accent6">
                    <a:lumMod val="75000"/>
                  </a:schemeClr>
                </a:solidFill>
              </a:rPr>
              <a:t>of</a:t>
            </a:r>
            <a:r>
              <a:rPr lang="hr-HR" sz="2000" b="1" dirty="0" smtClean="0">
                <a:solidFill>
                  <a:schemeClr val="accent6">
                    <a:lumMod val="75000"/>
                  </a:schemeClr>
                </a:solidFill>
              </a:rPr>
              <a:t> table</a:t>
            </a:r>
            <a:endParaRPr lang="hr-HR" sz="2000" b="1" dirty="0">
              <a:solidFill>
                <a:schemeClr val="accent6">
                  <a:lumMod val="75000"/>
                </a:schemeClr>
              </a:solidFill>
            </a:endParaRPr>
          </a:p>
        </p:txBody>
      </p:sp>
      <p:sp>
        <p:nvSpPr>
          <p:cNvPr id="13" name="TextBox 12"/>
          <p:cNvSpPr txBox="1"/>
          <p:nvPr/>
        </p:nvSpPr>
        <p:spPr>
          <a:xfrm>
            <a:off x="219076" y="5295900"/>
            <a:ext cx="8772524" cy="1200329"/>
          </a:xfrm>
          <a:prstGeom prst="rect">
            <a:avLst/>
          </a:prstGeom>
          <a:noFill/>
        </p:spPr>
        <p:txBody>
          <a:bodyPr wrap="square" rtlCol="0">
            <a:spAutoFit/>
          </a:bodyPr>
          <a:lstStyle/>
          <a:p>
            <a:r>
              <a:rPr lang="en-GB" sz="2400" b="1" dirty="0" smtClean="0">
                <a:solidFill>
                  <a:schemeClr val="accent1">
                    <a:lumMod val="75000"/>
                  </a:schemeClr>
                </a:solidFill>
              </a:rPr>
              <a:t>Of course, some of these goals can and should be used in more than one area which will only improve the utilization of the data and information obtained by monitoring.</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5.2 SELECT</a:t>
            </a:r>
            <a:r>
              <a:rPr lang="en-GB" sz="2800" b="1" dirty="0" smtClean="0">
                <a:solidFill>
                  <a:schemeClr val="tx2"/>
                </a:solidFill>
                <a:effectLst>
                  <a:glow>
                    <a:srgbClr val="7F7F7F">
                      <a:alpha val="35000"/>
                    </a:srgbClr>
                  </a:glow>
                </a:effectLst>
              </a:rPr>
              <a:t>ION OF </a:t>
            </a:r>
            <a:r>
              <a:rPr lang="hr-HR" sz="2800" b="1" dirty="0" smtClean="0">
                <a:solidFill>
                  <a:schemeClr val="tx2"/>
                </a:solidFill>
                <a:effectLst>
                  <a:glow>
                    <a:srgbClr val="7F7F7F">
                      <a:alpha val="35000"/>
                    </a:srgbClr>
                  </a:glow>
                </a:effectLst>
              </a:rPr>
              <a:t>MEASUREMENT POINTS</a:t>
            </a:r>
          </a:p>
        </p:txBody>
      </p:sp>
      <p:grpSp>
        <p:nvGrpSpPr>
          <p:cNvPr id="2" name="Group 5"/>
          <p:cNvGrpSpPr/>
          <p:nvPr/>
        </p:nvGrpSpPr>
        <p:grpSpPr>
          <a:xfrm>
            <a:off x="376239" y="6334443"/>
            <a:ext cx="4780977" cy="439123"/>
            <a:chOff x="71999" y="6334443"/>
            <a:chExt cx="4780977"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4780977"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4" name="TextBox 13"/>
          <p:cNvSpPr txBox="1"/>
          <p:nvPr/>
        </p:nvSpPr>
        <p:spPr>
          <a:xfrm>
            <a:off x="647700" y="2038350"/>
            <a:ext cx="8153400" cy="3416320"/>
          </a:xfrm>
          <a:prstGeom prst="rect">
            <a:avLst/>
          </a:prstGeom>
          <a:noFill/>
        </p:spPr>
        <p:txBody>
          <a:bodyPr wrap="square" rtlCol="0">
            <a:spAutoFit/>
          </a:bodyPr>
          <a:lstStyle/>
          <a:p>
            <a:r>
              <a:rPr lang="en-GB" sz="2400" b="1" dirty="0">
                <a:solidFill>
                  <a:schemeClr val="accent1">
                    <a:lumMod val="75000"/>
                  </a:schemeClr>
                </a:solidFill>
              </a:rPr>
              <a:t>Each measurement station analyses the air that is located directly around it. There is a known case when measuring stations have not recorded any unusual air pollution despite of large fire of the industrial plant in their vicinity. </a:t>
            </a:r>
            <a:endParaRPr lang="en-GB" sz="2400" b="1" dirty="0" smtClean="0">
              <a:solidFill>
                <a:schemeClr val="accent1">
                  <a:lumMod val="75000"/>
                </a:schemeClr>
              </a:solidFill>
            </a:endParaRPr>
          </a:p>
          <a:p>
            <a:endParaRPr lang="hr-HR" sz="2400" b="1" dirty="0" smtClean="0">
              <a:solidFill>
                <a:schemeClr val="accent1">
                  <a:lumMod val="75000"/>
                </a:schemeClr>
              </a:solidFill>
            </a:endParaRPr>
          </a:p>
          <a:p>
            <a:r>
              <a:rPr lang="en-GB" sz="2400" b="1" dirty="0">
                <a:solidFill>
                  <a:schemeClr val="accent1">
                    <a:lumMod val="75000"/>
                  </a:schemeClr>
                </a:solidFill>
              </a:rPr>
              <a:t>On the other hand, it happens to be recording a great instantaneous pollution just for burning nearby weeds. For this reason, during the design of the network, special attention has to be paid to the choice of measuring points.</a:t>
            </a:r>
            <a:endParaRPr lang="hr-HR" sz="2400" b="1" dirty="0">
              <a:solidFill>
                <a:schemeClr val="accent1">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493713"/>
            <a:ext cx="8686800" cy="801687"/>
          </a:xfrm>
          <a:gradFill flip="none" rotWithShape="1">
            <a:gsLst>
              <a:gs pos="16000">
                <a:srgbClr val="E1E8F6"/>
              </a:gs>
              <a:gs pos="0">
                <a:schemeClr val="accent1">
                  <a:tint val="66000"/>
                  <a:satMod val="160000"/>
                  <a:lumMod val="0"/>
                  <a:lumOff val="100000"/>
                  <a:alpha val="52000"/>
                </a:schemeClr>
              </a:gs>
              <a:gs pos="70000">
                <a:schemeClr val="accent1">
                  <a:tint val="44500"/>
                  <a:satMod val="160000"/>
                </a:schemeClr>
              </a:gs>
              <a:gs pos="100000">
                <a:schemeClr val="accent1">
                  <a:tint val="23500"/>
                  <a:satMod val="160000"/>
                </a:schemeClr>
              </a:gs>
            </a:gsLst>
            <a:lin ang="0" scaled="0"/>
            <a:tileRect/>
          </a:gradFill>
        </p:spPr>
        <p:style>
          <a:lnRef idx="0">
            <a:scrgbClr r="0" g="0" b="0"/>
          </a:lnRef>
          <a:fillRef idx="1001">
            <a:schemeClr val="lt2"/>
          </a:fillRef>
          <a:effectRef idx="0">
            <a:scrgbClr r="0" g="0" b="0"/>
          </a:effectRef>
          <a:fontRef idx="major"/>
        </p:style>
        <p:txBody>
          <a:bodyPr/>
          <a:lstStyle/>
          <a:p>
            <a:pPr algn="l" eaLnBrk="1" hangingPunct="1">
              <a:lnSpc>
                <a:spcPct val="150000"/>
              </a:lnSpc>
            </a:pPr>
            <a:r>
              <a:rPr lang="hr-HR" sz="2800" b="1" dirty="0" smtClean="0">
                <a:solidFill>
                  <a:schemeClr val="tx2"/>
                </a:solidFill>
                <a:effectLst>
                  <a:glow>
                    <a:srgbClr val="7F7F7F">
                      <a:alpha val="35000"/>
                    </a:srgbClr>
                  </a:glow>
                </a:effectLst>
              </a:rPr>
              <a:t>    5.2 SELECT</a:t>
            </a:r>
            <a:r>
              <a:rPr lang="en-GB" sz="2800" b="1" dirty="0" smtClean="0">
                <a:solidFill>
                  <a:schemeClr val="tx2"/>
                </a:solidFill>
                <a:effectLst>
                  <a:glow>
                    <a:srgbClr val="7F7F7F">
                      <a:alpha val="35000"/>
                    </a:srgbClr>
                  </a:glow>
                </a:effectLst>
              </a:rPr>
              <a:t>ION OF</a:t>
            </a:r>
            <a:r>
              <a:rPr lang="hr-HR" sz="2800" b="1" dirty="0" smtClean="0">
                <a:solidFill>
                  <a:schemeClr val="tx2"/>
                </a:solidFill>
                <a:effectLst>
                  <a:glow>
                    <a:srgbClr val="7F7F7F">
                      <a:alpha val="35000"/>
                    </a:srgbClr>
                  </a:glow>
                </a:effectLst>
              </a:rPr>
              <a:t> MEASUREMENT POINTS</a:t>
            </a:r>
          </a:p>
        </p:txBody>
      </p:sp>
      <p:grpSp>
        <p:nvGrpSpPr>
          <p:cNvPr id="2" name="Group 5"/>
          <p:cNvGrpSpPr/>
          <p:nvPr/>
        </p:nvGrpSpPr>
        <p:grpSpPr>
          <a:xfrm>
            <a:off x="376239" y="6334443"/>
            <a:ext cx="5046153" cy="439123"/>
            <a:chOff x="71999" y="6334443"/>
            <a:chExt cx="5046153" cy="439123"/>
          </a:xfrm>
        </p:grpSpPr>
        <p:grpSp>
          <p:nvGrpSpPr>
            <p:cNvPr id="3" name="Group 3"/>
            <p:cNvGrpSpPr>
              <a:grpSpLocks noChangeAspect="1"/>
            </p:cNvGrpSpPr>
            <p:nvPr/>
          </p:nvGrpSpPr>
          <p:grpSpPr bwMode="auto">
            <a:xfrm>
              <a:off x="138114" y="6362429"/>
              <a:ext cx="4500798" cy="411137"/>
              <a:chOff x="14858" y="6031800"/>
              <a:chExt cx="7310481" cy="703818"/>
            </a:xfrm>
          </p:grpSpPr>
          <p:pic>
            <p:nvPicPr>
              <p:cNvPr id="1434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8" y="6098303"/>
                <a:ext cx="5463613" cy="63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911728" y="6031800"/>
                <a:ext cx="5413611" cy="474190"/>
              </a:xfrm>
              <a:prstGeom prst="rect">
                <a:avLst/>
              </a:prstGeom>
            </p:spPr>
            <p:txBody>
              <a:bodyPr wrap="none">
                <a:spAutoFit/>
              </a:bodyPr>
              <a:lstStyle/>
              <a:p>
                <a:pPr fontAlgn="auto">
                  <a:spcBef>
                    <a:spcPts val="0"/>
                  </a:spcBef>
                  <a:spcAft>
                    <a:spcPts val="0"/>
                  </a:spcAft>
                  <a:defRPr/>
                </a:pPr>
                <a:r>
                  <a:rPr lang="en-GB" sz="1200" dirty="0" smtClean="0">
                    <a:latin typeface="Arial Narrow" pitchFamily="34" charset="0"/>
                    <a:cs typeface="+mn-cs"/>
                  </a:rPr>
                  <a:t>Energy Research and </a:t>
                </a:r>
                <a:r>
                  <a:rPr lang="en-GB" sz="1200" dirty="0" smtClean="0">
                    <a:latin typeface="Arial Narrow" pitchFamily="34" charset="0"/>
                    <a:cs typeface="+mn-cs"/>
                  </a:rPr>
                  <a:t>Environmental </a:t>
                </a:r>
                <a:r>
                  <a:rPr lang="en-GB" sz="1200" dirty="0" smtClean="0">
                    <a:latin typeface="Arial Narrow" pitchFamily="34" charset="0"/>
                    <a:cs typeface="+mn-cs"/>
                  </a:rPr>
                  <a:t>Protection Institute</a:t>
                </a:r>
                <a:endParaRPr lang="hr-HR" sz="1200" dirty="0">
                  <a:latin typeface="Arial Narrow" pitchFamily="34" charset="0"/>
                  <a:cs typeface="+mn-cs"/>
                </a:endParaRPr>
              </a:p>
            </p:txBody>
          </p:sp>
        </p:grpSp>
        <p:sp>
          <p:nvSpPr>
            <p:cNvPr id="5" name="Rectangle 4"/>
            <p:cNvSpPr/>
            <p:nvPr/>
          </p:nvSpPr>
          <p:spPr>
            <a:xfrm>
              <a:off x="71999" y="6334443"/>
              <a:ext cx="5046153" cy="439123"/>
            </a:xfrm>
            <a:prstGeom prst="rect">
              <a:avLst/>
            </a:prstGeom>
            <a:solidFill>
              <a:schemeClr val="bg1">
                <a:alpha val="5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395" y="6050356"/>
            <a:ext cx="819220" cy="579812"/>
          </a:xfrm>
          <a:prstGeom prst="rect">
            <a:avLst/>
          </a:prstGeom>
        </p:spPr>
      </p:pic>
      <p:sp>
        <p:nvSpPr>
          <p:cNvPr id="10" name="TextBox 9"/>
          <p:cNvSpPr txBox="1"/>
          <p:nvPr/>
        </p:nvSpPr>
        <p:spPr>
          <a:xfrm>
            <a:off x="285751" y="1638300"/>
            <a:ext cx="8496300" cy="4524315"/>
          </a:xfrm>
          <a:prstGeom prst="rect">
            <a:avLst/>
          </a:prstGeom>
          <a:noFill/>
        </p:spPr>
        <p:txBody>
          <a:bodyPr wrap="square" rtlCol="0">
            <a:spAutoFit/>
          </a:bodyPr>
          <a:lstStyle/>
          <a:p>
            <a:r>
              <a:rPr lang="en-GB" sz="2400" b="1" dirty="0" smtClean="0">
                <a:solidFill>
                  <a:schemeClr val="accent1">
                    <a:lumMod val="75000"/>
                  </a:schemeClr>
                </a:solidFill>
              </a:rPr>
              <a:t>Measurement sites must be representative for the area which should be covered and for pollutants that we want to monitor. Some of the basic factors that need to be taken into consideration when defining the location of measurement locations are as follows:</a:t>
            </a:r>
            <a:endParaRPr lang="hr-HR" sz="2400" b="1" dirty="0" smtClean="0">
              <a:solidFill>
                <a:schemeClr val="accent1">
                  <a:lumMod val="75000"/>
                </a:schemeClr>
              </a:solidFill>
            </a:endParaRPr>
          </a:p>
          <a:p>
            <a:r>
              <a:rPr lang="hr-HR" sz="2400" b="1" dirty="0" smtClean="0">
                <a:solidFill>
                  <a:schemeClr val="accent6">
                    <a:lumMod val="75000"/>
                  </a:schemeClr>
                </a:solidFill>
              </a:rPr>
              <a:t>• </a:t>
            </a:r>
            <a:r>
              <a:rPr lang="en-GB" sz="2400" b="1" dirty="0" smtClean="0">
                <a:solidFill>
                  <a:schemeClr val="accent6">
                    <a:lumMod val="75000"/>
                  </a:schemeClr>
                </a:solidFill>
              </a:rPr>
              <a:t>the major sources of emissions in the area of the future   </a:t>
            </a:r>
          </a:p>
          <a:p>
            <a:r>
              <a:rPr lang="en-GB" sz="2400" b="1" dirty="0">
                <a:solidFill>
                  <a:schemeClr val="accent6">
                    <a:lumMod val="75000"/>
                  </a:schemeClr>
                </a:solidFill>
              </a:rPr>
              <a:t> </a:t>
            </a:r>
            <a:r>
              <a:rPr lang="en-GB" sz="2400" b="1" dirty="0" smtClean="0">
                <a:solidFill>
                  <a:schemeClr val="accent6">
                    <a:lumMod val="75000"/>
                  </a:schemeClr>
                </a:solidFill>
              </a:rPr>
              <a:t>  network</a:t>
            </a:r>
            <a:endParaRPr lang="hr-HR" sz="2400" b="1" dirty="0" smtClean="0">
              <a:solidFill>
                <a:schemeClr val="accent6">
                  <a:lumMod val="75000"/>
                </a:schemeClr>
              </a:solidFill>
            </a:endParaRPr>
          </a:p>
          <a:p>
            <a:r>
              <a:rPr lang="it-IT" sz="2400" b="1" dirty="0" smtClean="0">
                <a:solidFill>
                  <a:schemeClr val="accent6">
                    <a:lumMod val="75000"/>
                  </a:schemeClr>
                </a:solidFill>
              </a:rPr>
              <a:t>• </a:t>
            </a:r>
            <a:r>
              <a:rPr lang="en-GB" sz="2400" b="1" dirty="0" smtClean="0">
                <a:solidFill>
                  <a:schemeClr val="accent6">
                    <a:lumMod val="75000"/>
                  </a:schemeClr>
                </a:solidFill>
              </a:rPr>
              <a:t>the results of periodic measurements and/or model</a:t>
            </a:r>
            <a:endParaRPr lang="hr-HR" sz="2400" b="1" dirty="0" smtClean="0">
              <a:solidFill>
                <a:schemeClr val="accent6">
                  <a:lumMod val="75000"/>
                </a:schemeClr>
              </a:solidFill>
            </a:endParaRPr>
          </a:p>
          <a:p>
            <a:r>
              <a:rPr lang="hr-HR" sz="2400" b="1" dirty="0" smtClean="0">
                <a:solidFill>
                  <a:schemeClr val="accent6">
                    <a:lumMod val="75000"/>
                  </a:schemeClr>
                </a:solidFill>
              </a:rPr>
              <a:t>• </a:t>
            </a:r>
            <a:r>
              <a:rPr lang="hr-HR" sz="2400" b="1" dirty="0" err="1" smtClean="0">
                <a:solidFill>
                  <a:schemeClr val="accent6">
                    <a:lumMod val="75000"/>
                  </a:schemeClr>
                </a:solidFill>
              </a:rPr>
              <a:t>meteorological</a:t>
            </a:r>
            <a:r>
              <a:rPr lang="hr-HR" sz="2400" b="1" dirty="0" smtClean="0">
                <a:solidFill>
                  <a:schemeClr val="accent6">
                    <a:lumMod val="75000"/>
                  </a:schemeClr>
                </a:solidFill>
              </a:rPr>
              <a:t> </a:t>
            </a:r>
            <a:r>
              <a:rPr lang="hr-HR" sz="2400" b="1" dirty="0" err="1" smtClean="0">
                <a:solidFill>
                  <a:schemeClr val="accent6">
                    <a:lumMod val="75000"/>
                  </a:schemeClr>
                </a:solidFill>
              </a:rPr>
              <a:t>factors</a:t>
            </a:r>
            <a:endParaRPr lang="hr-HR" sz="2400" b="1" dirty="0" smtClean="0">
              <a:solidFill>
                <a:schemeClr val="accent6">
                  <a:lumMod val="75000"/>
                </a:schemeClr>
              </a:solidFill>
            </a:endParaRPr>
          </a:p>
          <a:p>
            <a:r>
              <a:rPr lang="pl-PL" sz="2400" b="1" dirty="0" smtClean="0">
                <a:solidFill>
                  <a:schemeClr val="accent6">
                    <a:lumMod val="75000"/>
                  </a:schemeClr>
                </a:solidFill>
              </a:rPr>
              <a:t>• </a:t>
            </a:r>
            <a:r>
              <a:rPr lang="en-GB" sz="2400" b="1" dirty="0" smtClean="0">
                <a:solidFill>
                  <a:schemeClr val="accent6">
                    <a:lumMod val="75000"/>
                  </a:schemeClr>
                </a:solidFill>
              </a:rPr>
              <a:t>topographical factors on the </a:t>
            </a:r>
            <a:r>
              <a:rPr lang="en-GB" sz="2400" b="1" dirty="0" err="1" smtClean="0">
                <a:solidFill>
                  <a:schemeClr val="accent6">
                    <a:lumMod val="75000"/>
                  </a:schemeClr>
                </a:solidFill>
              </a:rPr>
              <a:t>makrolo</a:t>
            </a:r>
            <a:r>
              <a:rPr lang="hr-HR" sz="2400" b="1" dirty="0" err="1" smtClean="0">
                <a:solidFill>
                  <a:schemeClr val="accent6">
                    <a:lumMod val="75000"/>
                  </a:schemeClr>
                </a:solidFill>
              </a:rPr>
              <a:t>cation</a:t>
            </a:r>
            <a:r>
              <a:rPr lang="en-GB" sz="2400" b="1" dirty="0" smtClean="0">
                <a:solidFill>
                  <a:schemeClr val="accent6">
                    <a:lumMod val="75000"/>
                  </a:schemeClr>
                </a:solidFill>
              </a:rPr>
              <a:t> and </a:t>
            </a:r>
            <a:r>
              <a:rPr lang="en-GB" sz="2400" b="1" dirty="0" err="1" smtClean="0">
                <a:solidFill>
                  <a:schemeClr val="accent6">
                    <a:lumMod val="75000"/>
                  </a:schemeClr>
                </a:solidFill>
              </a:rPr>
              <a:t>mikrolo</a:t>
            </a:r>
            <a:r>
              <a:rPr lang="hr-HR" sz="2400" b="1" dirty="0" err="1" smtClean="0">
                <a:solidFill>
                  <a:schemeClr val="accent6">
                    <a:lumMod val="75000"/>
                  </a:schemeClr>
                </a:solidFill>
              </a:rPr>
              <a:t>cation</a:t>
            </a:r>
            <a:r>
              <a:rPr lang="hr-HR" sz="2400" b="1" dirty="0" smtClean="0">
                <a:solidFill>
                  <a:schemeClr val="accent6">
                    <a:lumMod val="75000"/>
                  </a:schemeClr>
                </a:solidFill>
              </a:rPr>
              <a:t> </a:t>
            </a:r>
            <a:r>
              <a:rPr lang="en-GB" sz="2400" b="1" dirty="0" smtClean="0">
                <a:solidFill>
                  <a:schemeClr val="accent6">
                    <a:lumMod val="75000"/>
                  </a:schemeClr>
                </a:solidFill>
              </a:rPr>
              <a:t> </a:t>
            </a:r>
          </a:p>
          <a:p>
            <a:r>
              <a:rPr lang="en-GB" sz="2400" b="1" dirty="0">
                <a:solidFill>
                  <a:schemeClr val="accent6">
                    <a:lumMod val="75000"/>
                  </a:schemeClr>
                </a:solidFill>
              </a:rPr>
              <a:t> </a:t>
            </a:r>
            <a:r>
              <a:rPr lang="en-GB" sz="2400" b="1" dirty="0" smtClean="0">
                <a:solidFill>
                  <a:schemeClr val="accent6">
                    <a:lumMod val="75000"/>
                  </a:schemeClr>
                </a:solidFill>
              </a:rPr>
              <a:t>  level</a:t>
            </a:r>
            <a:endParaRPr lang="pl-PL" sz="2400" b="1" dirty="0" smtClean="0">
              <a:solidFill>
                <a:schemeClr val="accent6">
                  <a:lumMod val="75000"/>
                </a:schemeClr>
              </a:solidFill>
            </a:endParaRPr>
          </a:p>
          <a:p>
            <a:r>
              <a:rPr lang="hr-HR" sz="2400" b="1" dirty="0" smtClean="0">
                <a:solidFill>
                  <a:schemeClr val="accent6">
                    <a:lumMod val="75000"/>
                  </a:schemeClr>
                </a:solidFill>
              </a:rPr>
              <a:t>• </a:t>
            </a:r>
            <a:r>
              <a:rPr lang="hr-HR" sz="2400" b="1" dirty="0" err="1" smtClean="0">
                <a:solidFill>
                  <a:schemeClr val="accent6">
                    <a:lumMod val="75000"/>
                  </a:schemeClr>
                </a:solidFill>
              </a:rPr>
              <a:t>demographic</a:t>
            </a:r>
            <a:r>
              <a:rPr lang="hr-HR" sz="2400" b="1" dirty="0" smtClean="0">
                <a:solidFill>
                  <a:schemeClr val="accent6">
                    <a:lumMod val="75000"/>
                  </a:schemeClr>
                </a:solidFill>
              </a:rPr>
              <a:t> </a:t>
            </a:r>
            <a:r>
              <a:rPr lang="hr-HR" sz="2400" b="1" dirty="0" err="1" smtClean="0">
                <a:solidFill>
                  <a:schemeClr val="accent6">
                    <a:lumMod val="75000"/>
                  </a:schemeClr>
                </a:solidFill>
              </a:rPr>
              <a:t>and</a:t>
            </a:r>
            <a:r>
              <a:rPr lang="hr-HR" sz="2400" b="1" dirty="0" smtClean="0">
                <a:solidFill>
                  <a:schemeClr val="accent6">
                    <a:lumMod val="75000"/>
                  </a:schemeClr>
                </a:solidFill>
              </a:rPr>
              <a:t> </a:t>
            </a:r>
            <a:r>
              <a:rPr lang="hr-HR" sz="2400" b="1" dirty="0" err="1" smtClean="0">
                <a:solidFill>
                  <a:schemeClr val="accent6">
                    <a:lumMod val="75000"/>
                  </a:schemeClr>
                </a:solidFill>
              </a:rPr>
              <a:t>epidemiological</a:t>
            </a:r>
            <a:r>
              <a:rPr lang="hr-HR" sz="2400" b="1" dirty="0" smtClean="0">
                <a:solidFill>
                  <a:schemeClr val="accent6">
                    <a:lumMod val="75000"/>
                  </a:schemeClr>
                </a:solidFill>
              </a:rPr>
              <a:t> </a:t>
            </a:r>
            <a:r>
              <a:rPr lang="hr-HR" sz="2400" b="1" dirty="0" err="1" smtClean="0">
                <a:solidFill>
                  <a:schemeClr val="accent6">
                    <a:lumMod val="75000"/>
                  </a:schemeClr>
                </a:solidFill>
              </a:rPr>
              <a:t>factors</a:t>
            </a:r>
            <a:r>
              <a:rPr lang="hr-HR" sz="2400" b="1" dirty="0" smtClean="0">
                <a:solidFill>
                  <a:schemeClr val="accent6">
                    <a:lumMod val="75000"/>
                  </a:schemeClr>
                </a:solidFill>
              </a:rPr>
              <a:t>.</a:t>
            </a:r>
            <a:endParaRPr lang="hr-HR" sz="2400" b="1" dirty="0">
              <a:solidFill>
                <a:schemeClr val="accent6">
                  <a:lumMod val="75000"/>
                </a:schemeClr>
              </a:solidFill>
            </a:endParaRPr>
          </a:p>
        </p:txBody>
      </p:sp>
    </p:spTree>
    <p:extLst>
      <p:ext uri="{BB962C8B-B14F-4D97-AF65-F5344CB8AC3E}">
        <p14:creationId xmlns:p14="http://schemas.microsoft.com/office/powerpoint/2010/main" val="3098972235"/>
      </p:ext>
    </p:extLst>
  </p:cSld>
  <p:clrMapOvr>
    <a:masterClrMapping/>
  </p:clrMapOvr>
  <p:transition spd="med">
    <p:fade thruBlk="1"/>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10115</TotalTime>
  <Words>3722</Words>
  <Application>Microsoft Office PowerPoint</Application>
  <PresentationFormat>On-screen Show (4:3)</PresentationFormat>
  <Paragraphs>274</Paragraphs>
  <Slides>51</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Arial Narrow</vt:lpstr>
      <vt:lpstr>Calibri</vt:lpstr>
      <vt:lpstr>Office Theme</vt:lpstr>
      <vt:lpstr>PowerPoint Presentation</vt:lpstr>
      <vt:lpstr>THEME 5: Network Design</vt:lpstr>
      <vt:lpstr>    5.1 THE MAIN OBJECTIVES </vt:lpstr>
      <vt:lpstr>    5.1 THE MAIN OBJECTIVES </vt:lpstr>
      <vt:lpstr>    5.1 THE MAIN OBJECTIVES </vt:lpstr>
      <vt:lpstr>    5.1 THE MAIN OBJECTIVES </vt:lpstr>
      <vt:lpstr>    5.1 THE MAIN OBJECTIVES </vt:lpstr>
      <vt:lpstr>    5.2 SELECTION OF MEASUREMENT POINTS</vt:lpstr>
      <vt:lpstr>    5.2 SELECTION OF MEASUREMENT POINTS</vt:lpstr>
      <vt:lpstr>    5.2 SELECTION OF MEASUREMENT POINTS</vt:lpstr>
      <vt:lpstr>    5.2 SELECT MEASUREMENT POINTS</vt:lpstr>
      <vt:lpstr>    5.2 SELECTION OF MEASUREMENT POINTS</vt:lpstr>
      <vt:lpstr>    5.2 SELECTION OF MEASUREMENT POINTS</vt:lpstr>
      <vt:lpstr>    5.3 METHODS OF MEASUREMENTS</vt:lpstr>
      <vt:lpstr>    5.3 METHODS OF MEASUREMENTS</vt:lpstr>
      <vt:lpstr>    5.3 METHODS OF MEASUREMENTS</vt:lpstr>
      <vt:lpstr>    5.3 METHODS OF MEASUREMENTS</vt:lpstr>
      <vt:lpstr>    5.3 METHODS OF MEASUREMENTS</vt:lpstr>
      <vt:lpstr>    5.3 METHODS OF MEASUREMENTS</vt:lpstr>
      <vt:lpstr>    5.3 METHODS OF MEASUREMENTS</vt:lpstr>
      <vt:lpstr>    5.3 METHODS OF MEASUREMENTS</vt:lpstr>
      <vt:lpstr>    5.3 METHODS OF MEASUREMENTS</vt:lpstr>
      <vt:lpstr>    5.3 METHODS OF MEASUREMENTS</vt:lpstr>
      <vt:lpstr>    5.3 METHODS OF MEASUREMENTS</vt:lpstr>
      <vt:lpstr>    5.3 METHODS OF MEASUREMENTS</vt:lpstr>
      <vt:lpstr>    5.3 METHODS OF MEASUREMENTS</vt:lpstr>
      <vt:lpstr>    5.3 METHODS OF MEASUREMENTS</vt:lpstr>
      <vt:lpstr>    5.3 METHODS OF MEASUREMENTS</vt:lpstr>
      <vt:lpstr>    5.3 METHODS OF MEASUREMENTS</vt:lpstr>
      <vt:lpstr>    5.3 METHODS OF MEASUREMENTS</vt:lpstr>
      <vt:lpstr>    5.3 METHODS OF MEASUREMENTS</vt:lpstr>
      <vt:lpstr>    5.3 METHODS OF MEASUREMENTS</vt:lpstr>
      <vt:lpstr>    5.3 METHODS OF MEASUREMENTS</vt:lpstr>
      <vt:lpstr>    5.3 METHODS OF MEASUREMENTS</vt:lpstr>
      <vt:lpstr>    5.3 METHODS OF MEASUREMENTS</vt:lpstr>
      <vt:lpstr>    5.3 METHODS OF MEASUREMENTS</vt:lpstr>
      <vt:lpstr>    5.3 METHODS OF MEASUREMENTS</vt:lpstr>
      <vt:lpstr>    5.3 METHODS OF MEASUREMENTS</vt:lpstr>
      <vt:lpstr>    5.3 METHODS OF MEASUREMENTS</vt:lpstr>
      <vt:lpstr>    5.4  MAINTENANCE AND NETWORK COSTS</vt:lpstr>
      <vt:lpstr>    5.4  MAINTENANCE AND NETWORK COSTS</vt:lpstr>
      <vt:lpstr>    5.4  MAINTENANCE AND NETWORK COSTS</vt:lpstr>
      <vt:lpstr>    5.4  MAINTENANCE AND NETWORK COSTS</vt:lpstr>
      <vt:lpstr>    5.4  MAINTENANCE AND NETWORK COSTS</vt:lpstr>
      <vt:lpstr>    5.4  MAINTENANCE AND NETWORK COSTS</vt:lpstr>
      <vt:lpstr>    5.4  MAINTENANCE AND NETWORK COSTS</vt:lpstr>
      <vt:lpstr>    5.4  MAINTENANCE AND NETWORK COSTS</vt:lpstr>
      <vt:lpstr>    5.4  MAINTENANCE AND NETWORK COSTS</vt:lpstr>
      <vt:lpstr>    5.4  MAINTENANCE AND NETWORK COSTS</vt:lpstr>
      <vt:lpstr>    5.4  MAINTENANCE AND NETWORK COSTSORK</vt:lpstr>
      <vt:lpstr>THANK YOU FOR YOUR ATTENTION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Berislav Markovic</dc:creator>
  <cp:lastModifiedBy>Bojan Abramović</cp:lastModifiedBy>
  <cp:revision>742</cp:revision>
  <dcterms:created xsi:type="dcterms:W3CDTF">2011-04-14T13:56:18Z</dcterms:created>
  <dcterms:modified xsi:type="dcterms:W3CDTF">2018-06-04T12:26:16Z</dcterms:modified>
</cp:coreProperties>
</file>